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73" r:id="rId2"/>
    <p:sldId id="431" r:id="rId3"/>
    <p:sldId id="433" r:id="rId4"/>
    <p:sldId id="434" r:id="rId5"/>
    <p:sldId id="435" r:id="rId6"/>
    <p:sldId id="436" r:id="rId7"/>
    <p:sldId id="438" r:id="rId8"/>
    <p:sldId id="437" r:id="rId9"/>
    <p:sldId id="439" r:id="rId10"/>
    <p:sldId id="440" r:id="rId11"/>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uneet Verma"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0DE5F"/>
    <a:srgbClr val="3333CC"/>
    <a:srgbClr val="C6E6A2"/>
    <a:srgbClr val="DFFDDB"/>
    <a:srgbClr val="FFFFD9"/>
    <a:srgbClr val="E2C5FF"/>
    <a:srgbClr val="FFC489"/>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038" autoAdjust="0"/>
    <p:restoredTop sz="91688" autoAdjust="0"/>
  </p:normalViewPr>
  <p:slideViewPr>
    <p:cSldViewPr snapToGrid="0">
      <p:cViewPr>
        <p:scale>
          <a:sx n="100" d="100"/>
          <a:sy n="100" d="100"/>
        </p:scale>
        <p:origin x="-576" y="-33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dirty="0">
                <a:latin typeface="+mn-lt"/>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smtClean="0">
                <a:latin typeface="+mn-lt"/>
              </a:defRPr>
            </a:lvl1pPr>
          </a:lstStyle>
          <a:p>
            <a:pPr>
              <a:defRPr/>
            </a:pPr>
            <a:fld id="{E8023745-5EC7-4379-AC7A-51AC9F8BA028}" type="datetimeFigureOut">
              <a:rPr lang="en-US"/>
              <a:pPr>
                <a:defRPr/>
              </a:pPr>
              <a:t>7/11/2012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dirty="0">
                <a:latin typeface="+mn-lt"/>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smtClean="0">
                <a:latin typeface="+mn-lt"/>
              </a:defRPr>
            </a:lvl1pPr>
          </a:lstStyle>
          <a:p>
            <a:pPr>
              <a:defRPr/>
            </a:pPr>
            <a:fld id="{8A888791-CB95-4DDD-9342-687A7175DA70}" type="slidenum">
              <a:rPr lang="en-US"/>
              <a:pPr>
                <a:defRPr/>
              </a:pPr>
              <a:t>‹#›</a:t>
            </a:fld>
            <a:endParaRPr lang="en-US" dirty="0"/>
          </a:p>
        </p:txBody>
      </p:sp>
    </p:spTree>
    <p:extLst>
      <p:ext uri="{BB962C8B-B14F-4D97-AF65-F5344CB8AC3E}">
        <p14:creationId xmlns:p14="http://schemas.microsoft.com/office/powerpoint/2010/main" val="195462990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endParaRPr lang="en-US" dirty="0" smtClean="0">
              <a:latin typeface="Arial" pitchFamily="34" charset="0"/>
              <a:ea typeface="ＭＳ Ｐゴシック" pitchFamily="34" charset="-128"/>
            </a:endParaRPr>
          </a:p>
          <a:p>
            <a:endParaRPr lang="en-US" dirty="0" smtClean="0">
              <a:latin typeface="Arial" pitchFamily="34" charset="0"/>
              <a:ea typeface="ＭＳ Ｐゴシック" pitchFamily="34" charset="-128"/>
            </a:endParaRPr>
          </a:p>
          <a:p>
            <a:endParaRPr lang="en-US" dirty="0" smtClean="0">
              <a:latin typeface="Arial" pitchFamily="34" charset="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endParaRPr lang="en-US" dirty="0" smtClean="0">
              <a:latin typeface="Arial" pitchFamily="34" charset="0"/>
              <a:ea typeface="ＭＳ Ｐゴシック" pitchFamily="34" charset="-128"/>
            </a:endParaRPr>
          </a:p>
          <a:p>
            <a:endParaRPr lang="en-US" dirty="0" smtClean="0">
              <a:latin typeface="Arial" pitchFamily="34" charset="0"/>
              <a:ea typeface="ＭＳ Ｐゴシック" pitchFamily="34" charset="-128"/>
            </a:endParaRPr>
          </a:p>
          <a:p>
            <a:endParaRPr lang="en-US" dirty="0" smtClean="0">
              <a:latin typeface="Arial" pitchFamily="34" charset="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endParaRPr lang="en-US" dirty="0" smtClean="0">
              <a:latin typeface="Arial" pitchFamily="34" charset="0"/>
              <a:ea typeface="ＭＳ Ｐゴシック" pitchFamily="34" charset="-128"/>
            </a:endParaRPr>
          </a:p>
          <a:p>
            <a:endParaRPr lang="en-US" dirty="0" smtClean="0">
              <a:latin typeface="Arial" pitchFamily="34" charset="0"/>
              <a:ea typeface="ＭＳ Ｐゴシック" pitchFamily="34" charset="-128"/>
            </a:endParaRPr>
          </a:p>
          <a:p>
            <a:endParaRPr lang="en-US" dirty="0" smtClean="0">
              <a:latin typeface="Arial" pitchFamily="34" charset="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endParaRPr lang="en-US" dirty="0" smtClean="0">
              <a:latin typeface="Arial" pitchFamily="34" charset="0"/>
              <a:ea typeface="ＭＳ Ｐゴシック" pitchFamily="34" charset="-128"/>
            </a:endParaRPr>
          </a:p>
          <a:p>
            <a:endParaRPr lang="en-US" dirty="0" smtClean="0">
              <a:latin typeface="Arial" pitchFamily="34" charset="0"/>
              <a:ea typeface="ＭＳ Ｐゴシック" pitchFamily="34" charset="-128"/>
            </a:endParaRPr>
          </a:p>
          <a:p>
            <a:endParaRPr lang="en-US" dirty="0" smtClean="0">
              <a:latin typeface="Arial" pitchFamily="34" charset="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endParaRPr lang="en-US" dirty="0" smtClean="0">
              <a:latin typeface="Arial" pitchFamily="34" charset="0"/>
              <a:ea typeface="ＭＳ Ｐゴシック" pitchFamily="34" charset="-128"/>
            </a:endParaRPr>
          </a:p>
          <a:p>
            <a:endParaRPr lang="en-US" dirty="0" smtClean="0">
              <a:latin typeface="Arial" pitchFamily="34" charset="0"/>
              <a:ea typeface="ＭＳ Ｐゴシック" pitchFamily="34" charset="-128"/>
            </a:endParaRPr>
          </a:p>
          <a:p>
            <a:endParaRPr lang="en-US" dirty="0" smtClean="0">
              <a:latin typeface="Arial" pitchFamily="34" charset="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endParaRPr lang="en-US" dirty="0" smtClean="0">
              <a:latin typeface="Arial" pitchFamily="34" charset="0"/>
              <a:ea typeface="ＭＳ Ｐゴシック" pitchFamily="34" charset="-128"/>
            </a:endParaRPr>
          </a:p>
          <a:p>
            <a:endParaRPr lang="en-US" dirty="0" smtClean="0">
              <a:latin typeface="Arial" pitchFamily="34" charset="0"/>
              <a:ea typeface="ＭＳ Ｐゴシック" pitchFamily="34" charset="-128"/>
            </a:endParaRPr>
          </a:p>
          <a:p>
            <a:endParaRPr lang="en-US" dirty="0" smtClean="0">
              <a:latin typeface="Arial" pitchFamily="34" charset="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endParaRPr lang="en-US" dirty="0" smtClean="0">
              <a:latin typeface="Arial" pitchFamily="34" charset="0"/>
              <a:ea typeface="ＭＳ Ｐゴシック" pitchFamily="34" charset="-128"/>
            </a:endParaRPr>
          </a:p>
          <a:p>
            <a:endParaRPr lang="en-US" dirty="0" smtClean="0">
              <a:latin typeface="Arial" pitchFamily="34" charset="0"/>
              <a:ea typeface="ＭＳ Ｐゴシック" pitchFamily="34" charset="-128"/>
            </a:endParaRPr>
          </a:p>
          <a:p>
            <a:endParaRPr lang="en-US" dirty="0" smtClean="0">
              <a:latin typeface="Arial" pitchFamily="34" charset="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endParaRPr lang="en-US" dirty="0" smtClean="0">
              <a:latin typeface="Arial" pitchFamily="34" charset="0"/>
              <a:ea typeface="ＭＳ Ｐゴシック" pitchFamily="34" charset="-128"/>
            </a:endParaRPr>
          </a:p>
          <a:p>
            <a:endParaRPr lang="en-US" dirty="0" smtClean="0">
              <a:latin typeface="Arial" pitchFamily="34" charset="0"/>
              <a:ea typeface="ＭＳ Ｐゴシック" pitchFamily="34" charset="-128"/>
            </a:endParaRPr>
          </a:p>
          <a:p>
            <a:endParaRPr lang="en-US" dirty="0" smtClean="0">
              <a:latin typeface="Arial" pitchFamily="34" charset="0"/>
              <a:ea typeface="ＭＳ Ｐゴシック"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endParaRPr lang="en-US" dirty="0" smtClean="0">
              <a:latin typeface="Arial" pitchFamily="34" charset="0"/>
              <a:ea typeface="ＭＳ Ｐゴシック" pitchFamily="34" charset="-128"/>
            </a:endParaRPr>
          </a:p>
          <a:p>
            <a:endParaRPr lang="en-US" dirty="0" smtClean="0">
              <a:latin typeface="Arial" pitchFamily="34" charset="0"/>
              <a:ea typeface="ＭＳ Ｐゴシック" pitchFamily="34" charset="-128"/>
            </a:endParaRPr>
          </a:p>
          <a:p>
            <a:endParaRPr lang="en-US" dirty="0" smtClean="0">
              <a:latin typeface="Arial" pitchFamily="34" charset="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10"/>
          <p:cNvSpPr>
            <a:spLocks noChangeShapeType="1"/>
          </p:cNvSpPr>
          <p:nvPr userDrawn="1"/>
        </p:nvSpPr>
        <p:spPr bwMode="auto">
          <a:xfrm>
            <a:off x="0" y="684213"/>
            <a:ext cx="9144000" cy="0"/>
          </a:xfrm>
          <a:prstGeom prst="line">
            <a:avLst/>
          </a:prstGeom>
          <a:noFill/>
          <a:ln w="38100">
            <a:solidFill>
              <a:srgbClr val="FF0000"/>
            </a:solidFill>
            <a:round/>
            <a:headEnd/>
            <a:tailEnd/>
          </a:ln>
          <a:effectLst/>
        </p:spPr>
        <p:txBody>
          <a:bodyPr wrap="none" anchor="ctr"/>
          <a:lstStyle/>
          <a:p>
            <a:pPr>
              <a:defRPr/>
            </a:pPr>
            <a:endParaRPr lang="en-US" dirty="0">
              <a:solidFill>
                <a:srgbClr val="000000"/>
              </a:solidFill>
              <a:latin typeface="+mn-lt"/>
              <a:ea typeface="ＭＳ Ｐゴシック" charset="-128"/>
              <a:cs typeface="ＭＳ Ｐゴシック" charset="-128"/>
            </a:endParaRPr>
          </a:p>
        </p:txBody>
      </p:sp>
      <p:sp>
        <p:nvSpPr>
          <p:cNvPr id="5" name="Line 12"/>
          <p:cNvSpPr>
            <a:spLocks noChangeShapeType="1"/>
          </p:cNvSpPr>
          <p:nvPr userDrawn="1"/>
        </p:nvSpPr>
        <p:spPr bwMode="auto">
          <a:xfrm>
            <a:off x="0" y="6397625"/>
            <a:ext cx="9144000" cy="0"/>
          </a:xfrm>
          <a:prstGeom prst="line">
            <a:avLst/>
          </a:prstGeom>
          <a:noFill/>
          <a:ln w="38100">
            <a:solidFill>
              <a:srgbClr val="FF0000"/>
            </a:solidFill>
            <a:round/>
            <a:headEnd/>
            <a:tailEnd/>
          </a:ln>
          <a:effectLst/>
        </p:spPr>
        <p:txBody>
          <a:bodyPr wrap="none" anchor="ctr"/>
          <a:lstStyle/>
          <a:p>
            <a:pPr>
              <a:defRPr/>
            </a:pPr>
            <a:endParaRPr lang="en-US" dirty="0">
              <a:solidFill>
                <a:srgbClr val="000000"/>
              </a:solidFill>
              <a:latin typeface="+mn-lt"/>
              <a:ea typeface="ＭＳ Ｐゴシック" charset="-128"/>
              <a:cs typeface="ＭＳ Ｐゴシック" charset="-128"/>
            </a:endParaRPr>
          </a:p>
        </p:txBody>
      </p:sp>
      <p:sp>
        <p:nvSpPr>
          <p:cNvPr id="6" name="Text Box 9"/>
          <p:cNvSpPr txBox="1">
            <a:spLocks noChangeArrowheads="1"/>
          </p:cNvSpPr>
          <p:nvPr userDrawn="1"/>
        </p:nvSpPr>
        <p:spPr bwMode="auto">
          <a:xfrm>
            <a:off x="1127125" y="5141913"/>
            <a:ext cx="184150" cy="366712"/>
          </a:xfrm>
          <a:prstGeom prst="rect">
            <a:avLst/>
          </a:prstGeom>
          <a:noFill/>
          <a:ln w="9525">
            <a:noFill/>
            <a:miter lim="800000"/>
            <a:headEnd/>
            <a:tailEnd/>
          </a:ln>
          <a:effectLst/>
        </p:spPr>
        <p:txBody>
          <a:bodyPr wrap="none">
            <a:spAutoFit/>
          </a:bodyPr>
          <a:lstStyle/>
          <a:p>
            <a:pPr>
              <a:defRPr/>
            </a:pPr>
            <a:endParaRPr lang="en-US" dirty="0">
              <a:solidFill>
                <a:srgbClr val="000000"/>
              </a:solidFill>
              <a:latin typeface="+mn-lt"/>
              <a:ea typeface="ＭＳ Ｐゴシック" charset="-128"/>
              <a:cs typeface="ＭＳ Ｐゴシック" charset="-128"/>
            </a:endParaRPr>
          </a:p>
        </p:txBody>
      </p:sp>
      <p:sp>
        <p:nvSpPr>
          <p:cNvPr id="7" name="Text Box 11"/>
          <p:cNvSpPr txBox="1">
            <a:spLocks noChangeArrowheads="1"/>
          </p:cNvSpPr>
          <p:nvPr userDrawn="1"/>
        </p:nvSpPr>
        <p:spPr bwMode="auto">
          <a:xfrm>
            <a:off x="1355725" y="3236913"/>
            <a:ext cx="184150" cy="366712"/>
          </a:xfrm>
          <a:prstGeom prst="rect">
            <a:avLst/>
          </a:prstGeom>
          <a:noFill/>
          <a:ln w="9525">
            <a:noFill/>
            <a:miter lim="800000"/>
            <a:headEnd/>
            <a:tailEnd/>
          </a:ln>
          <a:effectLst/>
        </p:spPr>
        <p:txBody>
          <a:bodyPr wrap="none">
            <a:spAutoFit/>
          </a:bodyPr>
          <a:lstStyle/>
          <a:p>
            <a:pPr>
              <a:defRPr/>
            </a:pPr>
            <a:endParaRPr lang="en-US" dirty="0">
              <a:solidFill>
                <a:srgbClr val="000000"/>
              </a:solidFill>
              <a:latin typeface="+mn-lt"/>
              <a:ea typeface="ＭＳ Ｐゴシック" charset="-128"/>
              <a:cs typeface="ＭＳ Ｐゴシック" charset="-128"/>
            </a:endParaRP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8" name="Rectangle 8"/>
          <p:cNvSpPr>
            <a:spLocks noGrp="1" noChangeArrowheads="1"/>
          </p:cNvSpPr>
          <p:nvPr>
            <p:ph type="ftr" sz="quarter" idx="10"/>
          </p:nvPr>
        </p:nvSpPr>
        <p:spPr/>
        <p:txBody>
          <a:bodyPr/>
          <a:lstStyle>
            <a:lvl1pPr fontAlgn="auto">
              <a:spcBef>
                <a:spcPts val="0"/>
              </a:spcBef>
              <a:spcAft>
                <a:spcPts val="0"/>
              </a:spcAft>
              <a:defRPr dirty="0"/>
            </a:lvl1pPr>
          </a:lstStyle>
          <a:p>
            <a:pPr>
              <a:defRPr/>
            </a:pPr>
            <a:r>
              <a:rPr lang="en-US"/>
              <a:t>DRAFT – DO NOT CITE OR QUOTE   For NPC Study Discussion Only</a:t>
            </a:r>
            <a:endParaRPr lang="en-GB"/>
          </a:p>
        </p:txBody>
      </p:sp>
      <p:sp>
        <p:nvSpPr>
          <p:cNvPr id="9" name="Rectangle 7"/>
          <p:cNvSpPr>
            <a:spLocks noGrp="1" noChangeArrowheads="1"/>
          </p:cNvSpPr>
          <p:nvPr>
            <p:ph type="sldNum" sz="quarter" idx="11"/>
          </p:nvPr>
        </p:nvSpPr>
        <p:spPr/>
        <p:txBody>
          <a:bodyPr/>
          <a:lstStyle>
            <a:lvl1pPr fontAlgn="auto">
              <a:spcBef>
                <a:spcPts val="0"/>
              </a:spcBef>
              <a:spcAft>
                <a:spcPts val="0"/>
              </a:spcAft>
              <a:defRPr/>
            </a:lvl1pPr>
          </a:lstStyle>
          <a:p>
            <a:pPr>
              <a:defRPr/>
            </a:pPr>
            <a:fld id="{A5A96DBD-F5BC-4195-B776-BD73BCF92E54}" type="slidenum">
              <a:rPr lang="en-GB"/>
              <a:pPr>
                <a:defRPr/>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60499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60499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fontAlgn="auto">
              <a:spcBef>
                <a:spcPts val="0"/>
              </a:spcBef>
              <a:spcAft>
                <a:spcPts val="0"/>
              </a:spcAft>
              <a:defRPr dirty="0"/>
            </a:lvl1pPr>
          </a:lstStyle>
          <a:p>
            <a:pPr>
              <a:defRPr/>
            </a:pPr>
            <a:r>
              <a:rPr lang="en-US"/>
              <a:t>DRAFT – DO NOT CITE OR QUOTE   For NPC Study Discussion Only</a:t>
            </a:r>
            <a:endParaRPr lang="en-GB"/>
          </a:p>
        </p:txBody>
      </p:sp>
      <p:sp>
        <p:nvSpPr>
          <p:cNvPr id="5" name="Rectangle 7"/>
          <p:cNvSpPr>
            <a:spLocks noGrp="1" noChangeArrowheads="1"/>
          </p:cNvSpPr>
          <p:nvPr>
            <p:ph type="sldNum" sz="quarter" idx="11"/>
          </p:nvPr>
        </p:nvSpPr>
        <p:spPr/>
        <p:txBody>
          <a:bodyPr/>
          <a:lstStyle>
            <a:lvl1pPr fontAlgn="auto">
              <a:spcBef>
                <a:spcPts val="0"/>
              </a:spcBef>
              <a:spcAft>
                <a:spcPts val="0"/>
              </a:spcAft>
              <a:defRPr/>
            </a:lvl1pPr>
          </a:lstStyle>
          <a:p>
            <a:pPr>
              <a:defRPr/>
            </a:pPr>
            <a:fld id="{8AAC73F9-2CD6-4E02-ADF3-A0C2787CC1BF}" type="slidenum">
              <a:rPr lang="en-GB"/>
              <a:pPr>
                <a:defRPr/>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86800" cy="731838"/>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987425"/>
            <a:ext cx="8229600" cy="52117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fontAlgn="auto">
              <a:spcBef>
                <a:spcPts val="0"/>
              </a:spcBef>
              <a:spcAft>
                <a:spcPts val="0"/>
              </a:spcAft>
              <a:defRPr dirty="0"/>
            </a:lvl1pPr>
          </a:lstStyle>
          <a:p>
            <a:pPr>
              <a:defRPr/>
            </a:pPr>
            <a:r>
              <a:rPr lang="en-US"/>
              <a:t>DRAFT – DO NOT CITE OR QUOTE   For NPC Study Discussion Only</a:t>
            </a:r>
            <a:endParaRPr lang="en-GB"/>
          </a:p>
        </p:txBody>
      </p:sp>
      <p:sp>
        <p:nvSpPr>
          <p:cNvPr id="5" name="Rectangle 7"/>
          <p:cNvSpPr>
            <a:spLocks noGrp="1" noChangeArrowheads="1"/>
          </p:cNvSpPr>
          <p:nvPr>
            <p:ph type="sldNum" sz="quarter" idx="11"/>
          </p:nvPr>
        </p:nvSpPr>
        <p:spPr/>
        <p:txBody>
          <a:bodyPr/>
          <a:lstStyle>
            <a:lvl1pPr fontAlgn="auto">
              <a:spcBef>
                <a:spcPts val="0"/>
              </a:spcBef>
              <a:spcAft>
                <a:spcPts val="0"/>
              </a:spcAft>
              <a:defRPr/>
            </a:lvl1pPr>
          </a:lstStyle>
          <a:p>
            <a:pPr>
              <a:defRPr/>
            </a:pPr>
            <a:fld id="{CCC14893-F921-4F0B-85A3-4D8F837DBF0F}" type="slidenum">
              <a:rPr lang="en-GB"/>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p:txBody>
          <a:bodyPr/>
          <a:lstStyle>
            <a:lvl1pPr fontAlgn="auto">
              <a:spcBef>
                <a:spcPts val="0"/>
              </a:spcBef>
              <a:spcAft>
                <a:spcPts val="0"/>
              </a:spcAft>
              <a:defRPr dirty="0"/>
            </a:lvl1pPr>
          </a:lstStyle>
          <a:p>
            <a:pPr>
              <a:defRPr/>
            </a:pPr>
            <a:r>
              <a:rPr lang="en-US"/>
              <a:t>DRAFT – DO NOT CITE OR QUOTE   For NPC Study Discussion Only</a:t>
            </a:r>
            <a:endParaRPr lang="en-GB"/>
          </a:p>
        </p:txBody>
      </p:sp>
      <p:sp>
        <p:nvSpPr>
          <p:cNvPr id="5" name="Rectangle 7"/>
          <p:cNvSpPr>
            <a:spLocks noGrp="1" noChangeArrowheads="1"/>
          </p:cNvSpPr>
          <p:nvPr>
            <p:ph type="sldNum" sz="quarter" idx="11"/>
          </p:nvPr>
        </p:nvSpPr>
        <p:spPr/>
        <p:txBody>
          <a:bodyPr/>
          <a:lstStyle>
            <a:lvl1pPr fontAlgn="auto">
              <a:spcBef>
                <a:spcPts val="0"/>
              </a:spcBef>
              <a:spcAft>
                <a:spcPts val="0"/>
              </a:spcAft>
              <a:defRPr/>
            </a:lvl1pPr>
          </a:lstStyle>
          <a:p>
            <a:pPr>
              <a:defRPr/>
            </a:pPr>
            <a:fld id="{4425292B-A679-416C-8199-79C19F7D1123}" type="slidenum">
              <a:rPr lang="en-GB"/>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838200"/>
            <a:ext cx="40386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838200"/>
            <a:ext cx="40386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p:txBody>
          <a:bodyPr/>
          <a:lstStyle>
            <a:lvl1pPr fontAlgn="auto">
              <a:spcBef>
                <a:spcPts val="0"/>
              </a:spcBef>
              <a:spcAft>
                <a:spcPts val="0"/>
              </a:spcAft>
              <a:defRPr dirty="0"/>
            </a:lvl1pPr>
          </a:lstStyle>
          <a:p>
            <a:pPr>
              <a:defRPr/>
            </a:pPr>
            <a:r>
              <a:rPr lang="en-US"/>
              <a:t>DRAFT – DO NOT CITE OR QUOTE   For NPC Study Discussion Only</a:t>
            </a:r>
            <a:endParaRPr lang="en-GB"/>
          </a:p>
        </p:txBody>
      </p:sp>
      <p:sp>
        <p:nvSpPr>
          <p:cNvPr id="6" name="Rectangle 7"/>
          <p:cNvSpPr>
            <a:spLocks noGrp="1" noChangeArrowheads="1"/>
          </p:cNvSpPr>
          <p:nvPr>
            <p:ph type="sldNum" sz="quarter" idx="11"/>
          </p:nvPr>
        </p:nvSpPr>
        <p:spPr/>
        <p:txBody>
          <a:bodyPr/>
          <a:lstStyle>
            <a:lvl1pPr fontAlgn="auto">
              <a:spcBef>
                <a:spcPts val="0"/>
              </a:spcBef>
              <a:spcAft>
                <a:spcPts val="0"/>
              </a:spcAft>
              <a:defRPr/>
            </a:lvl1pPr>
          </a:lstStyle>
          <a:p>
            <a:pPr>
              <a:defRPr/>
            </a:pPr>
            <a:fld id="{D079AA62-91F8-4858-A37B-963ACCC8ECF8}" type="slidenum">
              <a:rPr lang="en-GB"/>
              <a:pPr>
                <a:defRPr/>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p:txBody>
          <a:bodyPr/>
          <a:lstStyle>
            <a:lvl1pPr fontAlgn="auto">
              <a:spcBef>
                <a:spcPts val="0"/>
              </a:spcBef>
              <a:spcAft>
                <a:spcPts val="0"/>
              </a:spcAft>
              <a:defRPr dirty="0"/>
            </a:lvl1pPr>
          </a:lstStyle>
          <a:p>
            <a:pPr>
              <a:defRPr/>
            </a:pPr>
            <a:r>
              <a:rPr lang="en-US"/>
              <a:t>DRAFT – DO NOT CITE OR QUOTE   For NPC Study Discussion Only</a:t>
            </a:r>
            <a:endParaRPr lang="en-GB"/>
          </a:p>
        </p:txBody>
      </p:sp>
      <p:sp>
        <p:nvSpPr>
          <p:cNvPr id="8" name="Rectangle 7"/>
          <p:cNvSpPr>
            <a:spLocks noGrp="1" noChangeArrowheads="1"/>
          </p:cNvSpPr>
          <p:nvPr>
            <p:ph type="sldNum" sz="quarter" idx="11"/>
          </p:nvPr>
        </p:nvSpPr>
        <p:spPr/>
        <p:txBody>
          <a:bodyPr/>
          <a:lstStyle>
            <a:lvl1pPr fontAlgn="auto">
              <a:spcBef>
                <a:spcPts val="0"/>
              </a:spcBef>
              <a:spcAft>
                <a:spcPts val="0"/>
              </a:spcAft>
              <a:defRPr/>
            </a:lvl1pPr>
          </a:lstStyle>
          <a:p>
            <a:pPr>
              <a:defRPr/>
            </a:pPr>
            <a:fld id="{8607465B-F6E6-4D2F-A0E1-B2DDC8D10FEA}" type="slidenum">
              <a:rPr lang="en-GB"/>
              <a:pPr>
                <a:defRPr/>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p:txBody>
          <a:bodyPr/>
          <a:lstStyle>
            <a:lvl1pPr fontAlgn="auto">
              <a:spcBef>
                <a:spcPts val="0"/>
              </a:spcBef>
              <a:spcAft>
                <a:spcPts val="0"/>
              </a:spcAft>
              <a:defRPr dirty="0"/>
            </a:lvl1pPr>
          </a:lstStyle>
          <a:p>
            <a:pPr>
              <a:defRPr/>
            </a:pPr>
            <a:r>
              <a:rPr lang="en-US"/>
              <a:t>DRAFT – DO NOT CITE OR QUOTE   For NPC Study Discussion Only</a:t>
            </a:r>
            <a:endParaRPr lang="en-GB"/>
          </a:p>
        </p:txBody>
      </p:sp>
      <p:sp>
        <p:nvSpPr>
          <p:cNvPr id="4" name="Rectangle 7"/>
          <p:cNvSpPr>
            <a:spLocks noGrp="1" noChangeArrowheads="1"/>
          </p:cNvSpPr>
          <p:nvPr>
            <p:ph type="sldNum" sz="quarter" idx="11"/>
          </p:nvPr>
        </p:nvSpPr>
        <p:spPr/>
        <p:txBody>
          <a:bodyPr/>
          <a:lstStyle>
            <a:lvl1pPr fontAlgn="auto">
              <a:spcBef>
                <a:spcPts val="0"/>
              </a:spcBef>
              <a:spcAft>
                <a:spcPts val="0"/>
              </a:spcAft>
              <a:defRPr/>
            </a:lvl1pPr>
          </a:lstStyle>
          <a:p>
            <a:pPr>
              <a:defRPr/>
            </a:pPr>
            <a:fld id="{BA9E559A-3CFB-4490-B50A-45355C18AEE4}" type="slidenum">
              <a:rPr lang="en-GB"/>
              <a:pPr>
                <a:defRPr/>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p:txBody>
          <a:bodyPr/>
          <a:lstStyle>
            <a:lvl1pPr fontAlgn="auto">
              <a:spcBef>
                <a:spcPts val="0"/>
              </a:spcBef>
              <a:spcAft>
                <a:spcPts val="0"/>
              </a:spcAft>
              <a:defRPr dirty="0"/>
            </a:lvl1pPr>
          </a:lstStyle>
          <a:p>
            <a:pPr>
              <a:defRPr/>
            </a:pPr>
            <a:r>
              <a:rPr lang="en-US"/>
              <a:t>DRAFT – DO NOT CITE OR QUOTE   For NPC Study Discussion Only</a:t>
            </a:r>
            <a:endParaRPr lang="en-GB"/>
          </a:p>
        </p:txBody>
      </p:sp>
      <p:sp>
        <p:nvSpPr>
          <p:cNvPr id="3" name="Rectangle 7"/>
          <p:cNvSpPr>
            <a:spLocks noGrp="1" noChangeArrowheads="1"/>
          </p:cNvSpPr>
          <p:nvPr>
            <p:ph type="sldNum" sz="quarter" idx="11"/>
          </p:nvPr>
        </p:nvSpPr>
        <p:spPr/>
        <p:txBody>
          <a:bodyPr/>
          <a:lstStyle>
            <a:lvl1pPr fontAlgn="auto">
              <a:spcBef>
                <a:spcPts val="0"/>
              </a:spcBef>
              <a:spcAft>
                <a:spcPts val="0"/>
              </a:spcAft>
              <a:defRPr/>
            </a:lvl1pPr>
          </a:lstStyle>
          <a:p>
            <a:pPr>
              <a:defRPr/>
            </a:pPr>
            <a:fld id="{6273124D-0405-4423-B102-7C83EB29C110}" type="slidenum">
              <a:rPr lang="en-GB"/>
              <a:pPr>
                <a:defRPr/>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p:txBody>
          <a:bodyPr/>
          <a:lstStyle>
            <a:lvl1pPr fontAlgn="auto">
              <a:spcBef>
                <a:spcPts val="0"/>
              </a:spcBef>
              <a:spcAft>
                <a:spcPts val="0"/>
              </a:spcAft>
              <a:defRPr dirty="0"/>
            </a:lvl1pPr>
          </a:lstStyle>
          <a:p>
            <a:pPr>
              <a:defRPr/>
            </a:pPr>
            <a:r>
              <a:rPr lang="en-US"/>
              <a:t>DRAFT – DO NOT CITE OR QUOTE   For NPC Study Discussion Only</a:t>
            </a:r>
            <a:endParaRPr lang="en-GB"/>
          </a:p>
        </p:txBody>
      </p:sp>
      <p:sp>
        <p:nvSpPr>
          <p:cNvPr id="6" name="Rectangle 7"/>
          <p:cNvSpPr>
            <a:spLocks noGrp="1" noChangeArrowheads="1"/>
          </p:cNvSpPr>
          <p:nvPr>
            <p:ph type="sldNum" sz="quarter" idx="11"/>
          </p:nvPr>
        </p:nvSpPr>
        <p:spPr/>
        <p:txBody>
          <a:bodyPr/>
          <a:lstStyle>
            <a:lvl1pPr fontAlgn="auto">
              <a:spcBef>
                <a:spcPts val="0"/>
              </a:spcBef>
              <a:spcAft>
                <a:spcPts val="0"/>
              </a:spcAft>
              <a:defRPr/>
            </a:lvl1pPr>
          </a:lstStyle>
          <a:p>
            <a:pPr>
              <a:defRPr/>
            </a:pPr>
            <a:fld id="{9425D25E-942F-4F40-94C4-71070F080055}" type="slidenum">
              <a:rPr lang="en-GB"/>
              <a:pPr>
                <a:defRPr/>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p:txBody>
          <a:bodyPr/>
          <a:lstStyle>
            <a:lvl1pPr fontAlgn="auto">
              <a:spcBef>
                <a:spcPts val="0"/>
              </a:spcBef>
              <a:spcAft>
                <a:spcPts val="0"/>
              </a:spcAft>
              <a:defRPr dirty="0"/>
            </a:lvl1pPr>
          </a:lstStyle>
          <a:p>
            <a:pPr>
              <a:defRPr/>
            </a:pPr>
            <a:r>
              <a:rPr lang="en-US"/>
              <a:t>DRAFT – DO NOT CITE OR QUOTE   For NPC Study Discussion Only</a:t>
            </a:r>
            <a:endParaRPr lang="en-GB"/>
          </a:p>
        </p:txBody>
      </p:sp>
      <p:sp>
        <p:nvSpPr>
          <p:cNvPr id="6" name="Rectangle 7"/>
          <p:cNvSpPr>
            <a:spLocks noGrp="1" noChangeArrowheads="1"/>
          </p:cNvSpPr>
          <p:nvPr>
            <p:ph type="sldNum" sz="quarter" idx="11"/>
          </p:nvPr>
        </p:nvSpPr>
        <p:spPr/>
        <p:txBody>
          <a:bodyPr/>
          <a:lstStyle>
            <a:lvl1pPr fontAlgn="auto">
              <a:spcBef>
                <a:spcPts val="0"/>
              </a:spcBef>
              <a:spcAft>
                <a:spcPts val="0"/>
              </a:spcAft>
              <a:defRPr/>
            </a:lvl1pPr>
          </a:lstStyle>
          <a:p>
            <a:pPr>
              <a:defRPr/>
            </a:pPr>
            <a:fld id="{3A603F29-52C0-41CC-8687-2C13F4569190}" type="slidenum">
              <a:rPr lang="en-GB"/>
              <a:pPr>
                <a:defRPr/>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fontAlgn="auto">
              <a:spcBef>
                <a:spcPts val="0"/>
              </a:spcBef>
              <a:spcAft>
                <a:spcPts val="0"/>
              </a:spcAft>
              <a:defRPr dirty="0"/>
            </a:lvl1pPr>
          </a:lstStyle>
          <a:p>
            <a:pPr>
              <a:defRPr/>
            </a:pPr>
            <a:r>
              <a:rPr lang="en-US"/>
              <a:t>DRAFT – DO NOT CITE OR QUOTE   For NPC Study Discussion Only</a:t>
            </a:r>
            <a:endParaRPr lang="en-GB"/>
          </a:p>
        </p:txBody>
      </p:sp>
      <p:sp>
        <p:nvSpPr>
          <p:cNvPr id="5" name="Rectangle 7"/>
          <p:cNvSpPr>
            <a:spLocks noGrp="1" noChangeArrowheads="1"/>
          </p:cNvSpPr>
          <p:nvPr>
            <p:ph type="sldNum" sz="quarter" idx="11"/>
          </p:nvPr>
        </p:nvSpPr>
        <p:spPr/>
        <p:txBody>
          <a:bodyPr/>
          <a:lstStyle>
            <a:lvl1pPr fontAlgn="auto">
              <a:spcBef>
                <a:spcPts val="0"/>
              </a:spcBef>
              <a:spcAft>
                <a:spcPts val="0"/>
              </a:spcAft>
              <a:defRPr/>
            </a:lvl1pPr>
          </a:lstStyle>
          <a:p>
            <a:pPr>
              <a:defRPr/>
            </a:pPr>
            <a:fld id="{8FA55539-8125-45B1-B27C-B832CE98E284}" type="slidenum">
              <a:rPr lang="en-GB"/>
              <a:pPr>
                <a:defRPr/>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0"/>
            <a:ext cx="8686800" cy="7318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457200" y="987425"/>
            <a:ext cx="8229600" cy="521176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029" name="Rectangle 5"/>
          <p:cNvSpPr>
            <a:spLocks noGrp="1" noChangeArrowheads="1"/>
          </p:cNvSpPr>
          <p:nvPr>
            <p:ph type="ftr" sz="quarter" idx="3"/>
          </p:nvPr>
        </p:nvSpPr>
        <p:spPr bwMode="auto">
          <a:xfrm>
            <a:off x="3200400" y="6381750"/>
            <a:ext cx="2743200" cy="476250"/>
          </a:xfrm>
          <a:prstGeom prst="rect">
            <a:avLst/>
          </a:prstGeom>
          <a:noFill/>
          <a:ln w="9525">
            <a:noFill/>
            <a:miter lim="800000"/>
            <a:headEnd/>
            <a:tailEnd/>
          </a:ln>
          <a:effectLst/>
        </p:spPr>
        <p:txBody>
          <a:bodyPr vert="horz" wrap="square" lIns="0" tIns="45720" rIns="0" bIns="45720" numCol="1" anchor="ctr" anchorCtr="0" compatLnSpc="1">
            <a:prstTxWarp prst="textNoShape">
              <a:avLst/>
            </a:prstTxWarp>
          </a:bodyPr>
          <a:lstStyle>
            <a:lvl1pPr algn="ctr">
              <a:defRPr sz="1200" b="1" dirty="0">
                <a:solidFill>
                  <a:srgbClr val="000000"/>
                </a:solidFill>
                <a:latin typeface="+mn-lt"/>
                <a:ea typeface="ＭＳ Ｐゴシック" pitchFamily="-128" charset="-128"/>
              </a:defRPr>
            </a:lvl1pPr>
          </a:lstStyle>
          <a:p>
            <a:pPr>
              <a:defRPr/>
            </a:pPr>
            <a:r>
              <a:rPr lang="en-US"/>
              <a:t>DRAFT – DO NOT CITE OR QUOTE   For NPC Study Discussion Only</a:t>
            </a:r>
            <a:endParaRPr lang="en-GB"/>
          </a:p>
        </p:txBody>
      </p:sp>
      <p:sp>
        <p:nvSpPr>
          <p:cNvPr id="1031" name="Rectangle 7"/>
          <p:cNvSpPr>
            <a:spLocks noGrp="1" noChangeArrowheads="1"/>
          </p:cNvSpPr>
          <p:nvPr>
            <p:ph type="sldNum" sz="quarter" idx="4"/>
          </p:nvPr>
        </p:nvSpPr>
        <p:spPr bwMode="auto">
          <a:xfrm>
            <a:off x="8229600" y="6492875"/>
            <a:ext cx="457200" cy="244475"/>
          </a:xfrm>
          <a:prstGeom prst="rect">
            <a:avLst/>
          </a:prstGeom>
          <a:noFill/>
          <a:ln w="9525">
            <a:noFill/>
            <a:miter lim="800000"/>
            <a:headEnd/>
            <a:tailEnd/>
          </a:ln>
          <a:effectLst/>
        </p:spPr>
        <p:txBody>
          <a:bodyPr vert="horz" wrap="square" lIns="91440" tIns="45720" rIns="0" bIns="45720" numCol="1" anchor="ctr" anchorCtr="0" compatLnSpc="1">
            <a:prstTxWarp prst="textNoShape">
              <a:avLst/>
            </a:prstTxWarp>
          </a:bodyPr>
          <a:lstStyle>
            <a:lvl1pPr algn="r">
              <a:defRPr sz="1000">
                <a:solidFill>
                  <a:srgbClr val="000000"/>
                </a:solidFill>
                <a:latin typeface="+mn-lt"/>
                <a:ea typeface="ＭＳ Ｐゴシック" pitchFamily="-128" charset="-128"/>
              </a:defRPr>
            </a:lvl1pPr>
          </a:lstStyle>
          <a:p>
            <a:pPr>
              <a:defRPr/>
            </a:pPr>
            <a:fld id="{C1AE4E68-C482-4516-841B-DF33B50516F5}" type="slidenum">
              <a:rPr lang="en-GB"/>
              <a:pPr>
                <a:defRPr/>
              </a:pPr>
              <a:t>‹#›</a:t>
            </a:fld>
            <a:endParaRPr lang="en-GB" dirty="0"/>
          </a:p>
        </p:txBody>
      </p:sp>
      <p:sp>
        <p:nvSpPr>
          <p:cNvPr id="7" name="Line 10"/>
          <p:cNvSpPr>
            <a:spLocks noChangeShapeType="1"/>
          </p:cNvSpPr>
          <p:nvPr/>
        </p:nvSpPr>
        <p:spPr bwMode="auto">
          <a:xfrm>
            <a:off x="0" y="684213"/>
            <a:ext cx="9144000" cy="0"/>
          </a:xfrm>
          <a:prstGeom prst="line">
            <a:avLst/>
          </a:prstGeom>
          <a:noFill/>
          <a:ln w="38100">
            <a:solidFill>
              <a:srgbClr val="FF0000"/>
            </a:solidFill>
            <a:round/>
            <a:headEnd/>
            <a:tailEnd/>
          </a:ln>
          <a:effectLst/>
        </p:spPr>
        <p:txBody>
          <a:bodyPr wrap="none" anchor="ctr"/>
          <a:lstStyle/>
          <a:p>
            <a:pPr>
              <a:defRPr/>
            </a:pPr>
            <a:endParaRPr lang="en-US" dirty="0">
              <a:solidFill>
                <a:srgbClr val="000000"/>
              </a:solidFill>
              <a:latin typeface="+mn-lt"/>
              <a:ea typeface="ＭＳ Ｐゴシック" charset="-128"/>
              <a:cs typeface="ＭＳ Ｐゴシック" charset="-128"/>
            </a:endParaRPr>
          </a:p>
        </p:txBody>
      </p:sp>
      <p:sp>
        <p:nvSpPr>
          <p:cNvPr id="8" name="Line 12"/>
          <p:cNvSpPr>
            <a:spLocks noChangeShapeType="1"/>
          </p:cNvSpPr>
          <p:nvPr/>
        </p:nvSpPr>
        <p:spPr bwMode="auto">
          <a:xfrm>
            <a:off x="0" y="6397625"/>
            <a:ext cx="9144000" cy="0"/>
          </a:xfrm>
          <a:prstGeom prst="line">
            <a:avLst/>
          </a:prstGeom>
          <a:noFill/>
          <a:ln w="38100">
            <a:solidFill>
              <a:srgbClr val="FF0000"/>
            </a:solidFill>
            <a:round/>
            <a:headEnd/>
            <a:tailEnd/>
          </a:ln>
          <a:effectLst/>
        </p:spPr>
        <p:txBody>
          <a:bodyPr wrap="none" anchor="ctr"/>
          <a:lstStyle/>
          <a:p>
            <a:pPr>
              <a:defRPr/>
            </a:pPr>
            <a:endParaRPr lang="en-US" dirty="0">
              <a:solidFill>
                <a:srgbClr val="000000"/>
              </a:solidFill>
              <a:latin typeface="+mn-lt"/>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dt="0"/>
  <p:txStyles>
    <p:titleStyle>
      <a:lvl1pPr algn="ctr" rtl="0" fontAlgn="base">
        <a:spcBef>
          <a:spcPct val="0"/>
        </a:spcBef>
        <a:spcAft>
          <a:spcPct val="0"/>
        </a:spcAft>
        <a:defRPr sz="2400" b="1">
          <a:solidFill>
            <a:schemeClr val="tx2"/>
          </a:solidFill>
          <a:latin typeface="+mj-lt"/>
          <a:ea typeface="MS PGothic" pitchFamily="34" charset="-128"/>
          <a:cs typeface="ＭＳ Ｐゴシック" charset="-128"/>
        </a:defRPr>
      </a:lvl1pPr>
      <a:lvl2pPr algn="ctr" rtl="0" fontAlgn="base">
        <a:spcBef>
          <a:spcPct val="0"/>
        </a:spcBef>
        <a:spcAft>
          <a:spcPct val="0"/>
        </a:spcAft>
        <a:defRPr sz="2400" b="1">
          <a:solidFill>
            <a:schemeClr val="tx2"/>
          </a:solidFill>
          <a:latin typeface="Arial" charset="0"/>
          <a:ea typeface="MS PGothic" pitchFamily="34" charset="-128"/>
          <a:cs typeface="ＭＳ Ｐゴシック" charset="-128"/>
        </a:defRPr>
      </a:lvl2pPr>
      <a:lvl3pPr algn="ctr" rtl="0" fontAlgn="base">
        <a:spcBef>
          <a:spcPct val="0"/>
        </a:spcBef>
        <a:spcAft>
          <a:spcPct val="0"/>
        </a:spcAft>
        <a:defRPr sz="2400" b="1">
          <a:solidFill>
            <a:schemeClr val="tx2"/>
          </a:solidFill>
          <a:latin typeface="Arial" charset="0"/>
          <a:ea typeface="MS PGothic" pitchFamily="34" charset="-128"/>
          <a:cs typeface="ＭＳ Ｐゴシック" charset="-128"/>
        </a:defRPr>
      </a:lvl3pPr>
      <a:lvl4pPr algn="ctr" rtl="0" fontAlgn="base">
        <a:spcBef>
          <a:spcPct val="0"/>
        </a:spcBef>
        <a:spcAft>
          <a:spcPct val="0"/>
        </a:spcAft>
        <a:defRPr sz="2400" b="1">
          <a:solidFill>
            <a:schemeClr val="tx2"/>
          </a:solidFill>
          <a:latin typeface="Arial" charset="0"/>
          <a:ea typeface="MS PGothic" pitchFamily="34" charset="-128"/>
          <a:cs typeface="ＭＳ Ｐゴシック" charset="-128"/>
        </a:defRPr>
      </a:lvl4pPr>
      <a:lvl5pPr algn="ctr" rtl="0" fontAlgn="base">
        <a:spcBef>
          <a:spcPct val="0"/>
        </a:spcBef>
        <a:spcAft>
          <a:spcPct val="0"/>
        </a:spcAft>
        <a:defRPr sz="2400" b="1">
          <a:solidFill>
            <a:schemeClr val="tx2"/>
          </a:solidFill>
          <a:latin typeface="Arial" charset="0"/>
          <a:ea typeface="MS PGothic" pitchFamily="34" charset="-128"/>
          <a:cs typeface="ＭＳ Ｐゴシック" charset="-128"/>
        </a:defRPr>
      </a:lvl5pPr>
      <a:lvl6pPr marL="457200" algn="l" rtl="0" eaLnBrk="1" fontAlgn="base" hangingPunct="1">
        <a:spcBef>
          <a:spcPct val="0"/>
        </a:spcBef>
        <a:spcAft>
          <a:spcPct val="0"/>
        </a:spcAft>
        <a:defRPr sz="2800" b="1">
          <a:solidFill>
            <a:schemeClr val="tx2"/>
          </a:solidFill>
          <a:latin typeface="Arial" charset="0"/>
        </a:defRPr>
      </a:lvl6pPr>
      <a:lvl7pPr marL="914400" algn="l" rtl="0" eaLnBrk="1" fontAlgn="base" hangingPunct="1">
        <a:spcBef>
          <a:spcPct val="0"/>
        </a:spcBef>
        <a:spcAft>
          <a:spcPct val="0"/>
        </a:spcAft>
        <a:defRPr sz="2800" b="1">
          <a:solidFill>
            <a:schemeClr val="tx2"/>
          </a:solidFill>
          <a:latin typeface="Arial" charset="0"/>
        </a:defRPr>
      </a:lvl7pPr>
      <a:lvl8pPr marL="1371600" algn="l" rtl="0" eaLnBrk="1" fontAlgn="base" hangingPunct="1">
        <a:spcBef>
          <a:spcPct val="0"/>
        </a:spcBef>
        <a:spcAft>
          <a:spcPct val="0"/>
        </a:spcAft>
        <a:defRPr sz="2800" b="1">
          <a:solidFill>
            <a:schemeClr val="tx2"/>
          </a:solidFill>
          <a:latin typeface="Arial" charset="0"/>
        </a:defRPr>
      </a:lvl8pPr>
      <a:lvl9pPr marL="1828800" algn="l" rtl="0" eaLnBrk="1" fontAlgn="base" hangingPunct="1">
        <a:spcBef>
          <a:spcPct val="0"/>
        </a:spcBef>
        <a:spcAft>
          <a:spcPct val="0"/>
        </a:spcAft>
        <a:defRPr sz="2800" b="1">
          <a:solidFill>
            <a:schemeClr val="tx2"/>
          </a:solidFill>
          <a:latin typeface="Arial" charset="0"/>
        </a:defRPr>
      </a:lvl9pPr>
    </p:titleStyle>
    <p:bodyStyle>
      <a:lvl1pPr marL="231775" indent="-231775" algn="l" rtl="0" fontAlgn="base">
        <a:spcBef>
          <a:spcPct val="20000"/>
        </a:spcBef>
        <a:spcAft>
          <a:spcPct val="0"/>
        </a:spcAft>
        <a:buClr>
          <a:srgbClr val="FF0000"/>
        </a:buClr>
        <a:buChar char="•"/>
        <a:defRPr sz="2400">
          <a:solidFill>
            <a:schemeClr val="tx1"/>
          </a:solidFill>
          <a:latin typeface="+mn-lt"/>
          <a:ea typeface="MS PGothic" pitchFamily="34" charset="-128"/>
          <a:cs typeface="ＭＳ Ｐゴシック" charset="-128"/>
        </a:defRPr>
      </a:lvl1pPr>
      <a:lvl2pPr marL="566738" indent="-220663" algn="l" rtl="0" fontAlgn="base">
        <a:spcBef>
          <a:spcPct val="20000"/>
        </a:spcBef>
        <a:spcAft>
          <a:spcPct val="0"/>
        </a:spcAft>
        <a:buClr>
          <a:srgbClr val="FF0000"/>
        </a:buClr>
        <a:buChar char="–"/>
        <a:defRPr sz="2000">
          <a:solidFill>
            <a:schemeClr val="tx1"/>
          </a:solidFill>
          <a:latin typeface="+mn-lt"/>
          <a:ea typeface="MS PGothic" pitchFamily="34" charset="-128"/>
        </a:defRPr>
      </a:lvl2pPr>
      <a:lvl3pPr marL="914400" indent="-233363" algn="l" rtl="0" fontAlgn="base">
        <a:spcBef>
          <a:spcPct val="20000"/>
        </a:spcBef>
        <a:spcAft>
          <a:spcPct val="0"/>
        </a:spcAft>
        <a:buClr>
          <a:srgbClr val="FF0000"/>
        </a:buClr>
        <a:buChar char="•"/>
        <a:defRPr>
          <a:solidFill>
            <a:schemeClr val="tx1"/>
          </a:solidFill>
          <a:latin typeface="+mn-lt"/>
          <a:ea typeface="MS PGothic" pitchFamily="34" charset="-128"/>
        </a:defRPr>
      </a:lvl3pPr>
      <a:lvl4pPr marL="1262063" indent="-233363" algn="l" rtl="0" fontAlgn="base">
        <a:spcBef>
          <a:spcPct val="20000"/>
        </a:spcBef>
        <a:spcAft>
          <a:spcPct val="0"/>
        </a:spcAft>
        <a:buClr>
          <a:srgbClr val="FF0000"/>
        </a:buClr>
        <a:buChar char="–"/>
        <a:defRPr sz="1600">
          <a:solidFill>
            <a:schemeClr val="tx1"/>
          </a:solidFill>
          <a:latin typeface="+mn-lt"/>
          <a:ea typeface="MS PGothic" pitchFamily="34" charset="-128"/>
        </a:defRPr>
      </a:lvl4pPr>
      <a:lvl5pPr marL="1597025" indent="-220663" algn="l" rtl="0" fontAlgn="base">
        <a:spcBef>
          <a:spcPct val="20000"/>
        </a:spcBef>
        <a:spcAft>
          <a:spcPct val="0"/>
        </a:spcAft>
        <a:buClr>
          <a:srgbClr val="FF0000"/>
        </a:buClr>
        <a:buFont typeface="Arial" charset="0"/>
        <a:buChar char="•"/>
        <a:defRPr sz="1400">
          <a:solidFill>
            <a:schemeClr val="tx1"/>
          </a:solidFill>
          <a:latin typeface="+mn-lt"/>
          <a:ea typeface="MS PGothic" pitchFamily="34" charset="-128"/>
        </a:defRPr>
      </a:lvl5pPr>
      <a:lvl6pPr marL="2054225" indent="-220663" algn="l" rtl="0" eaLnBrk="1" fontAlgn="base" hangingPunct="1">
        <a:spcBef>
          <a:spcPct val="20000"/>
        </a:spcBef>
        <a:spcAft>
          <a:spcPct val="0"/>
        </a:spcAft>
        <a:buChar char="»"/>
        <a:defRPr sz="1400">
          <a:solidFill>
            <a:schemeClr val="tx1"/>
          </a:solidFill>
          <a:latin typeface="+mn-lt"/>
          <a:ea typeface="ＭＳ Ｐゴシック" charset="-128"/>
        </a:defRPr>
      </a:lvl6pPr>
      <a:lvl7pPr marL="2511425" indent="-220663" algn="l" rtl="0" eaLnBrk="1" fontAlgn="base" hangingPunct="1">
        <a:spcBef>
          <a:spcPct val="20000"/>
        </a:spcBef>
        <a:spcAft>
          <a:spcPct val="0"/>
        </a:spcAft>
        <a:buChar char="»"/>
        <a:defRPr sz="1400">
          <a:solidFill>
            <a:schemeClr val="tx1"/>
          </a:solidFill>
          <a:latin typeface="+mn-lt"/>
          <a:ea typeface="ＭＳ Ｐゴシック" charset="-128"/>
        </a:defRPr>
      </a:lvl7pPr>
      <a:lvl8pPr marL="2968625" indent="-220663" algn="l" rtl="0" eaLnBrk="1" fontAlgn="base" hangingPunct="1">
        <a:spcBef>
          <a:spcPct val="20000"/>
        </a:spcBef>
        <a:spcAft>
          <a:spcPct val="0"/>
        </a:spcAft>
        <a:buChar char="»"/>
        <a:defRPr sz="1400">
          <a:solidFill>
            <a:schemeClr val="tx1"/>
          </a:solidFill>
          <a:latin typeface="+mn-lt"/>
          <a:ea typeface="ＭＳ Ｐゴシック" charset="-128"/>
        </a:defRPr>
      </a:lvl8pPr>
      <a:lvl9pPr marL="3425825" indent="-220663" algn="l" rtl="0" eaLnBrk="1" fontAlgn="base" hangingPunct="1">
        <a:spcBef>
          <a:spcPct val="20000"/>
        </a:spcBef>
        <a:spcAft>
          <a:spcPct val="0"/>
        </a:spcAft>
        <a:buChar char="»"/>
        <a:defRPr sz="14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8.png"/><Relationship Id="rId5" Type="http://schemas.openxmlformats.org/officeDocument/2006/relationships/image" Target="../media/image6.jpeg"/><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5"/>
          <p:cNvSpPr>
            <a:spLocks noGrp="1"/>
          </p:cNvSpPr>
          <p:nvPr>
            <p:ph type="ctrTitle"/>
          </p:nvPr>
        </p:nvSpPr>
        <p:spPr/>
        <p:txBody>
          <a:bodyPr/>
          <a:lstStyle/>
          <a:p>
            <a:pPr>
              <a:lnSpc>
                <a:spcPct val="150000"/>
              </a:lnSpc>
              <a:spcBef>
                <a:spcPts val="1200"/>
              </a:spcBef>
              <a:spcAft>
                <a:spcPts val="1200"/>
              </a:spcAft>
            </a:pPr>
            <a:r>
              <a:rPr lang="en-US" sz="1600" dirty="0" smtClean="0"/>
              <a:t>NPC Future Transportation Fuels Study</a:t>
            </a:r>
            <a:r>
              <a:rPr lang="en-US" dirty="0" smtClean="0"/>
              <a:t/>
            </a:r>
            <a:br>
              <a:rPr lang="en-US" dirty="0" smtClean="0"/>
            </a:br>
            <a:r>
              <a:rPr lang="en-US" dirty="0" smtClean="0"/>
              <a:t>Vehicle Choice Time Horizons</a:t>
            </a:r>
            <a:br>
              <a:rPr lang="en-US" dirty="0" smtClean="0"/>
            </a:br>
            <a:r>
              <a:rPr lang="en-US" dirty="0" smtClean="0"/>
              <a:t>and Cost of Driving Metric</a:t>
            </a:r>
          </a:p>
        </p:txBody>
      </p:sp>
      <p:sp>
        <p:nvSpPr>
          <p:cNvPr id="14338" name="Subtitle 6"/>
          <p:cNvSpPr>
            <a:spLocks noGrp="1"/>
          </p:cNvSpPr>
          <p:nvPr>
            <p:ph type="subTitle" idx="1"/>
          </p:nvPr>
        </p:nvSpPr>
        <p:spPr>
          <a:xfrm>
            <a:off x="1371600" y="4364038"/>
            <a:ext cx="6400800" cy="1004887"/>
          </a:xfrm>
        </p:spPr>
        <p:txBody>
          <a:bodyPr/>
          <a:lstStyle/>
          <a:p>
            <a:r>
              <a:rPr lang="en-US" dirty="0" smtClean="0"/>
              <a:t>June </a:t>
            </a:r>
            <a:r>
              <a:rPr lang="en-US" dirty="0" smtClean="0"/>
              <a:t>22, 2012</a:t>
            </a:r>
          </a:p>
        </p:txBody>
      </p:sp>
      <p:sp>
        <p:nvSpPr>
          <p:cNvPr id="14339" name="Footer Placeholder 3"/>
          <p:cNvSpPr>
            <a:spLocks noGrp="1"/>
          </p:cNvSpPr>
          <p:nvPr>
            <p:ph type="ftr" sz="quarter" idx="10"/>
          </p:nvPr>
        </p:nvSpPr>
        <p:spPr>
          <a:noFill/>
        </p:spPr>
        <p:txBody>
          <a:bodyPr/>
          <a:lstStyle/>
          <a:p>
            <a:pPr fontAlgn="base">
              <a:spcBef>
                <a:spcPct val="0"/>
              </a:spcBef>
              <a:spcAft>
                <a:spcPct val="0"/>
              </a:spcAft>
            </a:pPr>
            <a:r>
              <a:rPr lang="en-US" smtClean="0">
                <a:ea typeface="MS PGothic" pitchFamily="34" charset="-128"/>
              </a:rPr>
              <a:t>DRAFT – DO NOT CITE OR QUOTE   For NPC Study Discussion Only</a:t>
            </a:r>
            <a:endParaRPr lang="en-GB" smtClean="0">
              <a:ea typeface="MS PGothic" pitchFamily="34" charset="-128"/>
            </a:endParaRPr>
          </a:p>
        </p:txBody>
      </p:sp>
      <p:sp>
        <p:nvSpPr>
          <p:cNvPr id="14340" name="Slide Number Placeholder 4"/>
          <p:cNvSpPr>
            <a:spLocks noGrp="1"/>
          </p:cNvSpPr>
          <p:nvPr>
            <p:ph type="sldNum" sz="quarter" idx="11"/>
          </p:nvPr>
        </p:nvSpPr>
        <p:spPr>
          <a:noFill/>
        </p:spPr>
        <p:txBody>
          <a:bodyPr/>
          <a:lstStyle/>
          <a:p>
            <a:pPr fontAlgn="base">
              <a:spcBef>
                <a:spcPct val="0"/>
              </a:spcBef>
              <a:spcAft>
                <a:spcPct val="0"/>
              </a:spcAft>
            </a:pPr>
            <a:fld id="{FC592850-34E0-42C5-B8FD-5816F65AFF9E}" type="slidenum">
              <a:rPr lang="en-GB" smtClean="0">
                <a:ea typeface="MS PGothic" pitchFamily="34" charset="-128"/>
              </a:rPr>
              <a:pPr fontAlgn="base">
                <a:spcBef>
                  <a:spcPct val="0"/>
                </a:spcBef>
                <a:spcAft>
                  <a:spcPct val="0"/>
                </a:spcAft>
              </a:pPr>
              <a:t>1</a:t>
            </a:fld>
            <a:endParaRPr lang="en-GB" smtClean="0">
              <a:ea typeface="MS PGothic"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1"/>
          <p:cNvSpPr>
            <a:spLocks noGrp="1"/>
          </p:cNvSpPr>
          <p:nvPr>
            <p:ph type="ftr" sz="quarter" idx="10"/>
          </p:nvPr>
        </p:nvSpPr>
        <p:spPr>
          <a:noFill/>
        </p:spPr>
        <p:txBody>
          <a:bodyPr/>
          <a:lstStyle/>
          <a:p>
            <a:r>
              <a:rPr lang="en-GB"/>
              <a:t>DRAFT – DO NOT CITE OR QUOTE</a:t>
            </a:r>
            <a:br>
              <a:rPr lang="en-GB"/>
            </a:br>
            <a:r>
              <a:rPr lang="en-GB"/>
              <a:t>For NPC Study Discussion Only</a:t>
            </a:r>
          </a:p>
        </p:txBody>
      </p:sp>
      <p:sp>
        <p:nvSpPr>
          <p:cNvPr id="9219" name="Slide Number Placeholder 2"/>
          <p:cNvSpPr>
            <a:spLocks noGrp="1"/>
          </p:cNvSpPr>
          <p:nvPr>
            <p:ph type="sldNum" sz="quarter" idx="11"/>
          </p:nvPr>
        </p:nvSpPr>
        <p:spPr>
          <a:noFill/>
        </p:spPr>
        <p:txBody>
          <a:bodyPr/>
          <a:lstStyle/>
          <a:p>
            <a:fld id="{149ED8C0-9C3C-4E9F-9855-B63BBDBD9FD4}" type="slidenum">
              <a:rPr lang="en-GB"/>
              <a:pPr/>
              <a:t>10</a:t>
            </a:fld>
            <a:endParaRPr lang="en-GB"/>
          </a:p>
        </p:txBody>
      </p:sp>
      <p:sp>
        <p:nvSpPr>
          <p:cNvPr id="9220" name="Rectangle 2"/>
          <p:cNvSpPr>
            <a:spLocks noChangeArrowheads="1"/>
          </p:cNvSpPr>
          <p:nvPr/>
        </p:nvSpPr>
        <p:spPr bwMode="auto">
          <a:xfrm>
            <a:off x="0" y="0"/>
            <a:ext cx="9144000" cy="685800"/>
          </a:xfrm>
          <a:prstGeom prst="rect">
            <a:avLst/>
          </a:prstGeom>
          <a:noFill/>
          <a:ln w="9525">
            <a:noFill/>
            <a:miter lim="800000"/>
            <a:headEnd/>
            <a:tailEnd/>
          </a:ln>
        </p:spPr>
        <p:txBody>
          <a:bodyPr anchor="ctr"/>
          <a:lstStyle/>
          <a:p>
            <a:pPr algn="ctr" eaLnBrk="0" hangingPunct="0"/>
            <a:r>
              <a:rPr lang="en-US" sz="2400" b="1" dirty="0" smtClean="0">
                <a:solidFill>
                  <a:schemeClr val="tx2"/>
                </a:solidFill>
              </a:rPr>
              <a:t>Time Horizons - Summary</a:t>
            </a:r>
            <a:endParaRPr lang="en-US" sz="2400" b="1" dirty="0">
              <a:solidFill>
                <a:schemeClr val="tx2"/>
              </a:solidFill>
            </a:endParaRPr>
          </a:p>
        </p:txBody>
      </p:sp>
      <p:sp>
        <p:nvSpPr>
          <p:cNvPr id="26" name="TextBox 6"/>
          <p:cNvSpPr txBox="1">
            <a:spLocks noChangeArrowheads="1"/>
          </p:cNvSpPr>
          <p:nvPr/>
        </p:nvSpPr>
        <p:spPr bwMode="auto">
          <a:xfrm>
            <a:off x="204788" y="892175"/>
            <a:ext cx="8596312" cy="4062651"/>
          </a:xfrm>
          <a:prstGeom prst="rect">
            <a:avLst/>
          </a:prstGeom>
          <a:noFill/>
          <a:ln w="9525">
            <a:noFill/>
            <a:miter lim="800000"/>
            <a:headEnd/>
            <a:tailEnd/>
          </a:ln>
        </p:spPr>
        <p:txBody>
          <a:bodyPr wrap="square">
            <a:spAutoFit/>
          </a:bodyPr>
          <a:lstStyle/>
          <a:p>
            <a:pPr marL="180975" indent="-180975">
              <a:spcAft>
                <a:spcPts val="1200"/>
              </a:spcAft>
              <a:buFont typeface="Arial" pitchFamily="34" charset="0"/>
              <a:buChar char="•"/>
            </a:pPr>
            <a:r>
              <a:rPr lang="en-US" sz="1600" dirty="0" smtClean="0">
                <a:sym typeface="Wingdings"/>
              </a:rPr>
              <a:t>The 3-year and 17-year time horizons reflect two different criteria for weighting of vehicle attributes in the vehicle purchase consideration</a:t>
            </a:r>
          </a:p>
          <a:p>
            <a:pPr marL="180975" indent="-180975">
              <a:spcAft>
                <a:spcPts val="1200"/>
              </a:spcAft>
              <a:buFont typeface="Arial" pitchFamily="34" charset="0"/>
              <a:buChar char="•"/>
            </a:pPr>
            <a:r>
              <a:rPr lang="en-US" sz="1600" dirty="0" smtClean="0">
                <a:sym typeface="Wingdings"/>
              </a:rPr>
              <a:t>Once the vehicle purchase criteria are assumed, each vehicle is optimized with the technology option set that makes it most attractive to the consumer under those criteria</a:t>
            </a:r>
          </a:p>
          <a:p>
            <a:pPr marL="180975" indent="-180975">
              <a:spcAft>
                <a:spcPts val="1200"/>
              </a:spcAft>
              <a:buFont typeface="Arial" pitchFamily="34" charset="0"/>
              <a:buChar char="•"/>
            </a:pPr>
            <a:r>
              <a:rPr lang="en-US" sz="1600" dirty="0" smtClean="0">
                <a:sym typeface="Wingdings"/>
              </a:rPr>
              <a:t>New vehicle shares from the Vehicle Choice Model drive the composition of the modeled vehicle fleet</a:t>
            </a:r>
          </a:p>
          <a:p>
            <a:pPr marL="180975" indent="-180975">
              <a:spcAft>
                <a:spcPts val="1200"/>
              </a:spcAft>
              <a:buFont typeface="Arial" pitchFamily="34" charset="0"/>
              <a:buChar char="•"/>
            </a:pPr>
            <a:r>
              <a:rPr lang="en-US" sz="1600" dirty="0" smtClean="0">
                <a:sym typeface="Wingdings"/>
              </a:rPr>
              <a:t>The vehicle fleet Cost of Driving metric is computed in the same manner in all cases</a:t>
            </a:r>
          </a:p>
          <a:p>
            <a:pPr marL="638175" lvl="1" indent="-180975">
              <a:spcAft>
                <a:spcPts val="1200"/>
              </a:spcAft>
              <a:buFont typeface="Arial" pitchFamily="34" charset="0"/>
              <a:buChar char="•"/>
            </a:pPr>
            <a:r>
              <a:rPr lang="en-US" sz="1600" dirty="0" smtClean="0">
                <a:sym typeface="Wingdings"/>
              </a:rPr>
              <a:t>The mix and attributes of vehicles in the fleet will differ depending on whether 3-year or 17-year criteria were applied to their design optimization and modeled consumer purchase decisions</a:t>
            </a:r>
          </a:p>
          <a:p>
            <a:pPr marL="638175" lvl="1" indent="-180975">
              <a:spcAft>
                <a:spcPts val="1200"/>
              </a:spcAft>
              <a:buFont typeface="Arial" pitchFamily="34" charset="0"/>
              <a:buChar char="•"/>
            </a:pPr>
            <a:r>
              <a:rPr lang="en-US" sz="1600" dirty="0" smtClean="0">
                <a:sym typeface="Wingdings"/>
              </a:rPr>
              <a:t>but the cost of driving for a given vehicle in a given year is computed by amortizing the vehicle over its lifetime miles and adding the fuel cost per mile, independent of the time horizon basis of vehicle purchase</a:t>
            </a:r>
          </a:p>
        </p:txBody>
      </p:sp>
    </p:spTree>
    <p:extLst>
      <p:ext uri="{BB962C8B-B14F-4D97-AF65-F5344CB8AC3E}">
        <p14:creationId xmlns:p14="http://schemas.microsoft.com/office/powerpoint/2010/main" val="124246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1"/>
          <p:cNvSpPr>
            <a:spLocks noGrp="1"/>
          </p:cNvSpPr>
          <p:nvPr>
            <p:ph type="ftr" sz="quarter" idx="10"/>
          </p:nvPr>
        </p:nvSpPr>
        <p:spPr>
          <a:noFill/>
        </p:spPr>
        <p:txBody>
          <a:bodyPr/>
          <a:lstStyle/>
          <a:p>
            <a:r>
              <a:rPr lang="en-GB"/>
              <a:t>DRAFT – DO NOT CITE OR QUOTE</a:t>
            </a:r>
            <a:br>
              <a:rPr lang="en-GB"/>
            </a:br>
            <a:r>
              <a:rPr lang="en-GB"/>
              <a:t>For NPC Study Discussion Only</a:t>
            </a:r>
          </a:p>
        </p:txBody>
      </p:sp>
      <p:sp>
        <p:nvSpPr>
          <p:cNvPr id="9219" name="Slide Number Placeholder 2"/>
          <p:cNvSpPr>
            <a:spLocks noGrp="1"/>
          </p:cNvSpPr>
          <p:nvPr>
            <p:ph type="sldNum" sz="quarter" idx="11"/>
          </p:nvPr>
        </p:nvSpPr>
        <p:spPr>
          <a:noFill/>
        </p:spPr>
        <p:txBody>
          <a:bodyPr/>
          <a:lstStyle/>
          <a:p>
            <a:fld id="{149ED8C0-9C3C-4E9F-9855-B63BBDBD9FD4}" type="slidenum">
              <a:rPr lang="en-GB"/>
              <a:pPr/>
              <a:t>2</a:t>
            </a:fld>
            <a:endParaRPr lang="en-GB"/>
          </a:p>
        </p:txBody>
      </p:sp>
      <p:sp>
        <p:nvSpPr>
          <p:cNvPr id="9220" name="Rectangle 2"/>
          <p:cNvSpPr>
            <a:spLocks noChangeArrowheads="1"/>
          </p:cNvSpPr>
          <p:nvPr/>
        </p:nvSpPr>
        <p:spPr bwMode="auto">
          <a:xfrm>
            <a:off x="0" y="0"/>
            <a:ext cx="9144000" cy="685800"/>
          </a:xfrm>
          <a:prstGeom prst="rect">
            <a:avLst/>
          </a:prstGeom>
          <a:noFill/>
          <a:ln w="9525">
            <a:noFill/>
            <a:miter lim="800000"/>
            <a:headEnd/>
            <a:tailEnd/>
          </a:ln>
        </p:spPr>
        <p:txBody>
          <a:bodyPr anchor="ctr"/>
          <a:lstStyle/>
          <a:p>
            <a:pPr algn="ctr" eaLnBrk="0" hangingPunct="0"/>
            <a:r>
              <a:rPr lang="en-US" sz="2400" b="1" dirty="0" smtClean="0">
                <a:solidFill>
                  <a:schemeClr val="tx2"/>
                </a:solidFill>
              </a:rPr>
              <a:t>Time Horizons - Introduction</a:t>
            </a:r>
            <a:endParaRPr lang="en-US" sz="2400" b="1" dirty="0">
              <a:solidFill>
                <a:schemeClr val="tx2"/>
              </a:solidFill>
            </a:endParaRPr>
          </a:p>
        </p:txBody>
      </p:sp>
      <p:sp>
        <p:nvSpPr>
          <p:cNvPr id="26" name="TextBox 6"/>
          <p:cNvSpPr txBox="1">
            <a:spLocks noChangeArrowheads="1"/>
          </p:cNvSpPr>
          <p:nvPr/>
        </p:nvSpPr>
        <p:spPr bwMode="auto">
          <a:xfrm>
            <a:off x="204788" y="892175"/>
            <a:ext cx="8596312" cy="4893647"/>
          </a:xfrm>
          <a:prstGeom prst="rect">
            <a:avLst/>
          </a:prstGeom>
          <a:noFill/>
          <a:ln w="9525">
            <a:noFill/>
            <a:miter lim="800000"/>
            <a:headEnd/>
            <a:tailEnd/>
          </a:ln>
        </p:spPr>
        <p:txBody>
          <a:bodyPr wrap="square">
            <a:spAutoFit/>
          </a:bodyPr>
          <a:lstStyle/>
          <a:p>
            <a:pPr marL="171450" indent="-171450">
              <a:spcAft>
                <a:spcPts val="1200"/>
              </a:spcAft>
              <a:buFont typeface="Arial" pitchFamily="34" charset="0"/>
              <a:buChar char="•"/>
            </a:pPr>
            <a:r>
              <a:rPr lang="en-US" dirty="0" smtClean="0"/>
              <a:t>The NPC Study used </a:t>
            </a:r>
            <a:r>
              <a:rPr lang="en-US" u="sng" dirty="0" smtClean="0"/>
              <a:t>two time horizons</a:t>
            </a:r>
          </a:p>
          <a:p>
            <a:pPr marL="447675" lvl="1" indent="-171450">
              <a:spcAft>
                <a:spcPts val="1200"/>
              </a:spcAft>
              <a:buFont typeface="Arial" pitchFamily="34" charset="0"/>
              <a:buChar char="•"/>
            </a:pPr>
            <a:r>
              <a:rPr lang="en-US" b="1" dirty="0" smtClean="0"/>
              <a:t>3-year</a:t>
            </a:r>
            <a:r>
              <a:rPr lang="en-US" dirty="0" smtClean="0"/>
              <a:t> </a:t>
            </a:r>
            <a:r>
              <a:rPr lang="en-US" dirty="0" smtClean="0">
                <a:sym typeface="Wingdings"/>
              </a:rPr>
              <a:t> baseline approach</a:t>
            </a:r>
          </a:p>
          <a:p>
            <a:pPr marL="447675" lvl="1" indent="-171450">
              <a:spcAft>
                <a:spcPts val="1200"/>
              </a:spcAft>
              <a:buFont typeface="Arial" pitchFamily="34" charset="0"/>
              <a:buChar char="•"/>
            </a:pPr>
            <a:r>
              <a:rPr lang="en-US" b="1" dirty="0" smtClean="0"/>
              <a:t>17-year</a:t>
            </a:r>
            <a:r>
              <a:rPr lang="en-US" dirty="0" smtClean="0"/>
              <a:t> </a:t>
            </a:r>
            <a:r>
              <a:rPr lang="en-US" dirty="0" smtClean="0">
                <a:sym typeface="Wingdings"/>
              </a:rPr>
              <a:t> sensitivity study</a:t>
            </a:r>
          </a:p>
          <a:p>
            <a:pPr marL="180975" indent="-180975">
              <a:spcAft>
                <a:spcPts val="1200"/>
              </a:spcAft>
              <a:buFont typeface="Arial" pitchFamily="34" charset="0"/>
              <a:buChar char="•"/>
            </a:pPr>
            <a:r>
              <a:rPr lang="en-US" dirty="0" smtClean="0">
                <a:sym typeface="Wingdings"/>
              </a:rPr>
              <a:t>These time horizons are </a:t>
            </a:r>
            <a:r>
              <a:rPr lang="en-US" u="sng" dirty="0" smtClean="0">
                <a:sym typeface="Wingdings"/>
              </a:rPr>
              <a:t>implicit in the Vehicle Choice Model</a:t>
            </a:r>
            <a:r>
              <a:rPr lang="en-US" dirty="0" smtClean="0">
                <a:sym typeface="Wingdings"/>
              </a:rPr>
              <a:t> in the relative weighting of vehicle purchase price (Retail Price Equivalent) and vehicle operating fuel costs</a:t>
            </a:r>
          </a:p>
          <a:p>
            <a:pPr marL="180975" indent="-180975">
              <a:spcAft>
                <a:spcPts val="1200"/>
              </a:spcAft>
              <a:buFont typeface="Arial" pitchFamily="34" charset="0"/>
              <a:buChar char="•"/>
            </a:pPr>
            <a:r>
              <a:rPr lang="en-US" dirty="0" smtClean="0">
                <a:sym typeface="Wingdings"/>
              </a:rPr>
              <a:t>These time horizons are a </a:t>
            </a:r>
            <a:r>
              <a:rPr lang="en-US" u="sng" dirty="0" smtClean="0">
                <a:sym typeface="Wingdings"/>
              </a:rPr>
              <a:t>key criteria in the Vehicle Attribute Model</a:t>
            </a:r>
            <a:r>
              <a:rPr lang="en-US" dirty="0" smtClean="0">
                <a:sym typeface="Wingdings"/>
              </a:rPr>
              <a:t> for choosing the design tradeoff point between vehicle price and fuel economy</a:t>
            </a:r>
          </a:p>
          <a:p>
            <a:pPr marL="180975" indent="-180975">
              <a:spcAft>
                <a:spcPts val="1200"/>
              </a:spcAft>
              <a:buFont typeface="Arial" pitchFamily="34" charset="0"/>
              <a:buChar char="•"/>
            </a:pPr>
            <a:r>
              <a:rPr lang="en-US" dirty="0" smtClean="0">
                <a:sym typeface="Wingdings"/>
              </a:rPr>
              <a:t>These time horizons </a:t>
            </a:r>
            <a:r>
              <a:rPr lang="en-US" u="sng" dirty="0" smtClean="0">
                <a:sym typeface="Wingdings"/>
              </a:rPr>
              <a:t>do not change the Cost of Driving metric computation</a:t>
            </a:r>
            <a:r>
              <a:rPr lang="en-US" dirty="0" smtClean="0">
                <a:sym typeface="Wingdings"/>
              </a:rPr>
              <a:t>.  This metric is a fleet characteristic, with all vehicles in the fleet having a common survival rate and a common mileage profile over their lifetimes, regardless of design and purchase criteria</a:t>
            </a:r>
          </a:p>
          <a:p>
            <a:pPr marL="180975" indent="-180975">
              <a:spcAft>
                <a:spcPts val="1200"/>
              </a:spcAft>
              <a:buFont typeface="Arial" pitchFamily="34" charset="0"/>
              <a:buChar char="•"/>
            </a:pPr>
            <a:r>
              <a:rPr lang="en-US" dirty="0" smtClean="0">
                <a:sym typeface="Wingdings"/>
              </a:rPr>
              <a:t>The use of these time horizons and their effect on cost of driving are illustrated on the following slides</a:t>
            </a:r>
            <a:endParaRPr lang="en-US" dirty="0"/>
          </a:p>
        </p:txBody>
      </p:sp>
    </p:spTree>
    <p:extLst>
      <p:ext uri="{BB962C8B-B14F-4D97-AF65-F5344CB8AC3E}">
        <p14:creationId xmlns:p14="http://schemas.microsoft.com/office/powerpoint/2010/main" val="1494054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1"/>
          <p:cNvSpPr>
            <a:spLocks noGrp="1"/>
          </p:cNvSpPr>
          <p:nvPr>
            <p:ph type="ftr" sz="quarter" idx="10"/>
          </p:nvPr>
        </p:nvSpPr>
        <p:spPr>
          <a:noFill/>
        </p:spPr>
        <p:txBody>
          <a:bodyPr/>
          <a:lstStyle/>
          <a:p>
            <a:r>
              <a:rPr lang="en-GB"/>
              <a:t>DRAFT – DO NOT CITE OR QUOTE</a:t>
            </a:r>
            <a:br>
              <a:rPr lang="en-GB"/>
            </a:br>
            <a:r>
              <a:rPr lang="en-GB"/>
              <a:t>For NPC Study Discussion Only</a:t>
            </a:r>
          </a:p>
        </p:txBody>
      </p:sp>
      <p:sp>
        <p:nvSpPr>
          <p:cNvPr id="9219" name="Slide Number Placeholder 2"/>
          <p:cNvSpPr>
            <a:spLocks noGrp="1"/>
          </p:cNvSpPr>
          <p:nvPr>
            <p:ph type="sldNum" sz="quarter" idx="11"/>
          </p:nvPr>
        </p:nvSpPr>
        <p:spPr>
          <a:noFill/>
        </p:spPr>
        <p:txBody>
          <a:bodyPr/>
          <a:lstStyle/>
          <a:p>
            <a:fld id="{149ED8C0-9C3C-4E9F-9855-B63BBDBD9FD4}" type="slidenum">
              <a:rPr lang="en-GB"/>
              <a:pPr/>
              <a:t>3</a:t>
            </a:fld>
            <a:endParaRPr lang="en-GB"/>
          </a:p>
        </p:txBody>
      </p:sp>
      <p:sp>
        <p:nvSpPr>
          <p:cNvPr id="9220" name="Rectangle 2"/>
          <p:cNvSpPr>
            <a:spLocks noChangeArrowheads="1"/>
          </p:cNvSpPr>
          <p:nvPr/>
        </p:nvSpPr>
        <p:spPr bwMode="auto">
          <a:xfrm>
            <a:off x="0" y="0"/>
            <a:ext cx="9144000" cy="685800"/>
          </a:xfrm>
          <a:prstGeom prst="rect">
            <a:avLst/>
          </a:prstGeom>
          <a:noFill/>
          <a:ln w="9525">
            <a:noFill/>
            <a:miter lim="800000"/>
            <a:headEnd/>
            <a:tailEnd/>
          </a:ln>
        </p:spPr>
        <p:txBody>
          <a:bodyPr anchor="ctr"/>
          <a:lstStyle/>
          <a:p>
            <a:pPr algn="ctr" eaLnBrk="0" hangingPunct="0"/>
            <a:r>
              <a:rPr lang="en-US" sz="2400" b="1" dirty="0" smtClean="0">
                <a:solidFill>
                  <a:schemeClr val="tx2"/>
                </a:solidFill>
              </a:rPr>
              <a:t>A Tale of Two Buyers</a:t>
            </a:r>
            <a:endParaRPr lang="en-US" sz="2400" b="1" dirty="0">
              <a:solidFill>
                <a:schemeClr val="tx2"/>
              </a:solidFill>
            </a:endParaRPr>
          </a:p>
        </p:txBody>
      </p:sp>
      <p:sp>
        <p:nvSpPr>
          <p:cNvPr id="26" name="TextBox 6"/>
          <p:cNvSpPr txBox="1">
            <a:spLocks noChangeArrowheads="1"/>
          </p:cNvSpPr>
          <p:nvPr/>
        </p:nvSpPr>
        <p:spPr bwMode="auto">
          <a:xfrm>
            <a:off x="204788" y="892175"/>
            <a:ext cx="8596312" cy="5293757"/>
          </a:xfrm>
          <a:prstGeom prst="rect">
            <a:avLst/>
          </a:prstGeom>
          <a:noFill/>
          <a:ln w="9525">
            <a:noFill/>
            <a:miter lim="800000"/>
            <a:headEnd/>
            <a:tailEnd/>
          </a:ln>
        </p:spPr>
        <p:txBody>
          <a:bodyPr wrap="square">
            <a:spAutoFit/>
          </a:bodyPr>
          <a:lstStyle/>
          <a:p>
            <a:pPr indent="-180975">
              <a:spcAft>
                <a:spcPts val="1200"/>
              </a:spcAft>
            </a:pPr>
            <a:r>
              <a:rPr lang="en-US" b="1" u="sng" dirty="0" smtClean="0"/>
              <a:t>Joe – the 3-year buyer</a:t>
            </a:r>
            <a:endParaRPr lang="en-US" u="sng" dirty="0" smtClean="0">
              <a:sym typeface="Wingdings"/>
            </a:endParaRPr>
          </a:p>
          <a:p>
            <a:pPr marL="180975" indent="-180975">
              <a:spcAft>
                <a:spcPts val="1200"/>
              </a:spcAft>
              <a:buFont typeface="Arial" pitchFamily="34" charset="0"/>
              <a:buChar char="•"/>
            </a:pPr>
            <a:r>
              <a:rPr lang="en-US" sz="1600" dirty="0" smtClean="0">
                <a:sym typeface="Wingdings"/>
              </a:rPr>
              <a:t>Joe has just graduated and needs a new vehicle as he starts his new job</a:t>
            </a:r>
          </a:p>
          <a:p>
            <a:pPr marL="180975" indent="-180975">
              <a:spcAft>
                <a:spcPts val="1200"/>
              </a:spcAft>
              <a:buFont typeface="Arial" pitchFamily="34" charset="0"/>
              <a:buChar char="•"/>
            </a:pPr>
            <a:r>
              <a:rPr lang="en-US" sz="1600" dirty="0" smtClean="0">
                <a:sym typeface="Wingdings"/>
              </a:rPr>
              <a:t>He has student loans to repay and has not established a credit history.  Dealers are willing to offer him financing on his new vehicle, but he will be required to pay the full loan in 36 monthly payments over 3 years</a:t>
            </a:r>
          </a:p>
          <a:p>
            <a:pPr marL="180975" indent="-180975">
              <a:spcAft>
                <a:spcPts val="1200"/>
              </a:spcAft>
              <a:buFont typeface="Arial" pitchFamily="34" charset="0"/>
              <a:buChar char="•"/>
            </a:pPr>
            <a:r>
              <a:rPr lang="en-US" sz="1600" dirty="0" smtClean="0">
                <a:sym typeface="Wingdings"/>
              </a:rPr>
              <a:t>This puts Joe in a cash crunch.  He will be living paycheck to paycheck during these first three years until pays off his new vehicle</a:t>
            </a:r>
          </a:p>
          <a:p>
            <a:pPr marL="180975" indent="-180975">
              <a:spcAft>
                <a:spcPts val="1200"/>
              </a:spcAft>
              <a:buFont typeface="Arial" pitchFamily="34" charset="0"/>
              <a:buChar char="•"/>
            </a:pPr>
            <a:r>
              <a:rPr lang="en-US" sz="1600" dirty="0" smtClean="0">
                <a:sym typeface="Wingdings"/>
              </a:rPr>
              <a:t>Once he’s paid off his vehicle, he intends to own it for its expected lifetime of 17 years, so his cash flow situation will be greatly improved in years 4 through 17</a:t>
            </a:r>
          </a:p>
          <a:p>
            <a:pPr marL="180975" indent="-180975">
              <a:spcAft>
                <a:spcPts val="1200"/>
              </a:spcAft>
              <a:buFont typeface="Arial" pitchFamily="34" charset="0"/>
              <a:buChar char="•"/>
            </a:pPr>
            <a:r>
              <a:rPr lang="en-US" sz="1600" dirty="0" smtClean="0">
                <a:sym typeface="Wingdings"/>
              </a:rPr>
              <a:t>The auto industry understands Joe’s situation and has equipped each vehicle offering to minimize the sum of his expected payments over the first three years of ownership</a:t>
            </a:r>
          </a:p>
          <a:p>
            <a:pPr marL="638175" lvl="1" indent="-180975">
              <a:spcAft>
                <a:spcPts val="1200"/>
              </a:spcAft>
              <a:buFont typeface="Arial" pitchFamily="34" charset="0"/>
              <a:buChar char="•"/>
            </a:pPr>
            <a:r>
              <a:rPr lang="en-US" sz="1600" dirty="0" smtClean="0">
                <a:sym typeface="Wingdings"/>
              </a:rPr>
              <a:t>This equates to minimizing the net present value (NPV) of the vehicle purchase price plus 3 years of expected fuel expenditure</a:t>
            </a:r>
          </a:p>
          <a:p>
            <a:pPr marL="638175" lvl="1" indent="-180975">
              <a:spcAft>
                <a:spcPts val="1200"/>
              </a:spcAft>
              <a:buFont typeface="Arial" pitchFamily="34" charset="0"/>
              <a:buChar char="•"/>
            </a:pPr>
            <a:r>
              <a:rPr lang="en-US" sz="1600" dirty="0" smtClean="0">
                <a:sym typeface="Wingdings"/>
              </a:rPr>
              <a:t>Future fuel expenditures are discounted at 8% real cost of money</a:t>
            </a:r>
          </a:p>
          <a:p>
            <a:pPr marL="638175" lvl="1" indent="-180975">
              <a:spcAft>
                <a:spcPts val="1200"/>
              </a:spcAft>
              <a:buFont typeface="Arial" pitchFamily="34" charset="0"/>
              <a:buChar char="•"/>
            </a:pPr>
            <a:r>
              <a:rPr lang="en-US" sz="1600" dirty="0" smtClean="0">
                <a:sym typeface="Wingdings"/>
              </a:rPr>
              <a:t>Since there is no way of knowing with any confidence what future fuel prices will be, the fuel price at the time of purchase is the assumed fuel price for the first 3 years</a:t>
            </a:r>
          </a:p>
        </p:txBody>
      </p:sp>
      <p:pic>
        <p:nvPicPr>
          <p:cNvPr id="1027" name="Picture 3" descr="C:\Users\jzjrw4\AppData\Local\Microsoft\Windows\Temporary Internet Files\Content.IE5\7JIBIBUT\MP900430494[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0"/>
            <a:ext cx="904875" cy="904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3150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1"/>
          <p:cNvSpPr>
            <a:spLocks noGrp="1"/>
          </p:cNvSpPr>
          <p:nvPr>
            <p:ph type="ftr" sz="quarter" idx="10"/>
          </p:nvPr>
        </p:nvSpPr>
        <p:spPr>
          <a:noFill/>
        </p:spPr>
        <p:txBody>
          <a:bodyPr/>
          <a:lstStyle/>
          <a:p>
            <a:r>
              <a:rPr lang="en-GB"/>
              <a:t>DRAFT – DO NOT CITE OR QUOTE</a:t>
            </a:r>
            <a:br>
              <a:rPr lang="en-GB"/>
            </a:br>
            <a:r>
              <a:rPr lang="en-GB"/>
              <a:t>For NPC Study Discussion Only</a:t>
            </a:r>
          </a:p>
        </p:txBody>
      </p:sp>
      <p:sp>
        <p:nvSpPr>
          <p:cNvPr id="9219" name="Slide Number Placeholder 2"/>
          <p:cNvSpPr>
            <a:spLocks noGrp="1"/>
          </p:cNvSpPr>
          <p:nvPr>
            <p:ph type="sldNum" sz="quarter" idx="11"/>
          </p:nvPr>
        </p:nvSpPr>
        <p:spPr>
          <a:noFill/>
        </p:spPr>
        <p:txBody>
          <a:bodyPr/>
          <a:lstStyle/>
          <a:p>
            <a:fld id="{149ED8C0-9C3C-4E9F-9855-B63BBDBD9FD4}" type="slidenum">
              <a:rPr lang="en-GB"/>
              <a:pPr/>
              <a:t>4</a:t>
            </a:fld>
            <a:endParaRPr lang="en-GB"/>
          </a:p>
        </p:txBody>
      </p:sp>
      <p:sp>
        <p:nvSpPr>
          <p:cNvPr id="9220" name="Rectangle 2"/>
          <p:cNvSpPr>
            <a:spLocks noChangeArrowheads="1"/>
          </p:cNvSpPr>
          <p:nvPr/>
        </p:nvSpPr>
        <p:spPr bwMode="auto">
          <a:xfrm>
            <a:off x="0" y="0"/>
            <a:ext cx="9144000" cy="685800"/>
          </a:xfrm>
          <a:prstGeom prst="rect">
            <a:avLst/>
          </a:prstGeom>
          <a:noFill/>
          <a:ln w="9525">
            <a:noFill/>
            <a:miter lim="800000"/>
            <a:headEnd/>
            <a:tailEnd/>
          </a:ln>
        </p:spPr>
        <p:txBody>
          <a:bodyPr anchor="ctr"/>
          <a:lstStyle/>
          <a:p>
            <a:pPr algn="ctr" eaLnBrk="0" hangingPunct="0"/>
            <a:r>
              <a:rPr lang="en-US" sz="2400" b="1" dirty="0" smtClean="0">
                <a:solidFill>
                  <a:schemeClr val="tx2"/>
                </a:solidFill>
              </a:rPr>
              <a:t>A Tale of Two Buyers</a:t>
            </a:r>
            <a:endParaRPr lang="en-US" sz="2400" b="1" dirty="0">
              <a:solidFill>
                <a:schemeClr val="tx2"/>
              </a:solidFill>
            </a:endParaRPr>
          </a:p>
        </p:txBody>
      </p:sp>
      <p:sp>
        <p:nvSpPr>
          <p:cNvPr id="26" name="TextBox 6"/>
          <p:cNvSpPr txBox="1">
            <a:spLocks noChangeArrowheads="1"/>
          </p:cNvSpPr>
          <p:nvPr/>
        </p:nvSpPr>
        <p:spPr bwMode="auto">
          <a:xfrm>
            <a:off x="204788" y="892175"/>
            <a:ext cx="8596312" cy="369332"/>
          </a:xfrm>
          <a:prstGeom prst="rect">
            <a:avLst/>
          </a:prstGeom>
          <a:noFill/>
          <a:ln w="9525">
            <a:noFill/>
            <a:miter lim="800000"/>
            <a:headEnd/>
            <a:tailEnd/>
          </a:ln>
        </p:spPr>
        <p:txBody>
          <a:bodyPr wrap="square">
            <a:spAutoFit/>
          </a:bodyPr>
          <a:lstStyle/>
          <a:p>
            <a:pPr indent="-180975">
              <a:spcAft>
                <a:spcPts val="1200"/>
              </a:spcAft>
            </a:pPr>
            <a:r>
              <a:rPr lang="en-US" b="1" u="sng" dirty="0" smtClean="0"/>
              <a:t>Joe’s Cash Flow Model and NPV of Expected Payments</a:t>
            </a:r>
            <a:endParaRPr lang="en-US" u="sng" dirty="0" smtClean="0">
              <a:sym typeface="Wingdings"/>
            </a:endParaRPr>
          </a:p>
        </p:txBody>
      </p:sp>
      <p:pic>
        <p:nvPicPr>
          <p:cNvPr id="1027" name="Picture 3" descr="C:\Users\jzjrw4\AppData\Local\Microsoft\Windows\Temporary Internet Files\Content.IE5\7JIBIBUT\MP900430494[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0"/>
            <a:ext cx="904875" cy="90487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8125" y="1279662"/>
            <a:ext cx="8686800" cy="4721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3" name="Straight Connector 2"/>
          <p:cNvCxnSpPr/>
          <p:nvPr/>
        </p:nvCxnSpPr>
        <p:spPr>
          <a:xfrm>
            <a:off x="2257425" y="1885950"/>
            <a:ext cx="0" cy="3267075"/>
          </a:xfrm>
          <a:prstGeom prst="line">
            <a:avLst/>
          </a:prstGeom>
          <a:ln w="190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p:nvCxnSpPr>
        <p:spPr>
          <a:xfrm>
            <a:off x="1066800" y="2047875"/>
            <a:ext cx="1190625" cy="0"/>
          </a:xfrm>
          <a:prstGeom prst="line">
            <a:avLst/>
          </a:prstGeom>
          <a:ln>
            <a:solidFill>
              <a:schemeClr val="tx1"/>
            </a:solidFill>
            <a:headEnd type="triangle" w="med" len="med"/>
            <a:tailEnd type="triangle" w="med" len="med"/>
          </a:ln>
        </p:spPr>
        <p:style>
          <a:lnRef idx="2">
            <a:schemeClr val="accent1"/>
          </a:lnRef>
          <a:fillRef idx="0">
            <a:schemeClr val="accent1"/>
          </a:fillRef>
          <a:effectRef idx="1">
            <a:schemeClr val="accent1"/>
          </a:effectRef>
          <a:fontRef idx="minor">
            <a:schemeClr val="tx1"/>
          </a:fontRef>
        </p:style>
      </p:cxnSp>
      <p:sp>
        <p:nvSpPr>
          <p:cNvPr id="12" name="TextBox 6"/>
          <p:cNvSpPr txBox="1">
            <a:spLocks noChangeArrowheads="1"/>
          </p:cNvSpPr>
          <p:nvPr/>
        </p:nvSpPr>
        <p:spPr bwMode="auto">
          <a:xfrm>
            <a:off x="1062038" y="1844675"/>
            <a:ext cx="1243012" cy="246221"/>
          </a:xfrm>
          <a:prstGeom prst="rect">
            <a:avLst/>
          </a:prstGeom>
          <a:noFill/>
          <a:ln w="9525">
            <a:noFill/>
            <a:miter lim="800000"/>
            <a:headEnd/>
            <a:tailEnd/>
          </a:ln>
        </p:spPr>
        <p:txBody>
          <a:bodyPr wrap="square">
            <a:spAutoFit/>
          </a:bodyPr>
          <a:lstStyle/>
          <a:p>
            <a:pPr indent="-180975">
              <a:spcAft>
                <a:spcPts val="1200"/>
              </a:spcAft>
            </a:pPr>
            <a:r>
              <a:rPr lang="en-US" sz="1000" b="1" dirty="0" smtClean="0"/>
              <a:t>cash flow crunch</a:t>
            </a:r>
            <a:endParaRPr lang="en-US" sz="1000" dirty="0" smtClean="0">
              <a:sym typeface="Wingdings"/>
            </a:endParaRPr>
          </a:p>
        </p:txBody>
      </p:sp>
      <p:cxnSp>
        <p:nvCxnSpPr>
          <p:cNvPr id="13" name="Straight Connector 12"/>
          <p:cNvCxnSpPr/>
          <p:nvPr/>
        </p:nvCxnSpPr>
        <p:spPr>
          <a:xfrm>
            <a:off x="2247899" y="4610100"/>
            <a:ext cx="5580000" cy="0"/>
          </a:xfrm>
          <a:prstGeom prst="line">
            <a:avLst/>
          </a:prstGeom>
          <a:ln>
            <a:solidFill>
              <a:schemeClr val="tx1"/>
            </a:solidFill>
            <a:headEnd type="triangle" w="med" len="med"/>
            <a:tailEnd type="triangle" w="med" len="med"/>
          </a:ln>
        </p:spPr>
        <p:style>
          <a:lnRef idx="2">
            <a:schemeClr val="accent1"/>
          </a:lnRef>
          <a:fillRef idx="0">
            <a:schemeClr val="accent1"/>
          </a:fillRef>
          <a:effectRef idx="1">
            <a:schemeClr val="accent1"/>
          </a:effectRef>
          <a:fontRef idx="minor">
            <a:schemeClr val="tx1"/>
          </a:fontRef>
        </p:style>
      </p:cxnSp>
      <p:sp>
        <p:nvSpPr>
          <p:cNvPr id="14" name="TextBox 6"/>
          <p:cNvSpPr txBox="1">
            <a:spLocks noChangeArrowheads="1"/>
          </p:cNvSpPr>
          <p:nvPr/>
        </p:nvSpPr>
        <p:spPr bwMode="auto">
          <a:xfrm>
            <a:off x="4633913" y="4406900"/>
            <a:ext cx="1243012" cy="246221"/>
          </a:xfrm>
          <a:prstGeom prst="rect">
            <a:avLst/>
          </a:prstGeom>
          <a:noFill/>
          <a:ln w="9525">
            <a:noFill/>
            <a:miter lim="800000"/>
            <a:headEnd/>
            <a:tailEnd/>
          </a:ln>
        </p:spPr>
        <p:txBody>
          <a:bodyPr wrap="square">
            <a:spAutoFit/>
          </a:bodyPr>
          <a:lstStyle/>
          <a:p>
            <a:pPr indent="-180975">
              <a:spcAft>
                <a:spcPts val="1200"/>
              </a:spcAft>
            </a:pPr>
            <a:r>
              <a:rPr lang="en-US" sz="1000" b="1" dirty="0" smtClean="0"/>
              <a:t>free cash flow </a:t>
            </a:r>
            <a:endParaRPr lang="en-US" sz="1000" dirty="0" smtClean="0">
              <a:sym typeface="Wingdings"/>
            </a:endParaRPr>
          </a:p>
        </p:txBody>
      </p:sp>
      <p:sp>
        <p:nvSpPr>
          <p:cNvPr id="15" name="TextBox 6"/>
          <p:cNvSpPr txBox="1">
            <a:spLocks noChangeArrowheads="1"/>
          </p:cNvSpPr>
          <p:nvPr/>
        </p:nvSpPr>
        <p:spPr bwMode="auto">
          <a:xfrm>
            <a:off x="3148012" y="2978150"/>
            <a:ext cx="4624388" cy="400110"/>
          </a:xfrm>
          <a:prstGeom prst="rect">
            <a:avLst/>
          </a:prstGeom>
          <a:noFill/>
          <a:ln w="9525">
            <a:noFill/>
            <a:miter lim="800000"/>
            <a:headEnd/>
            <a:tailEnd/>
          </a:ln>
        </p:spPr>
        <p:txBody>
          <a:bodyPr wrap="square">
            <a:spAutoFit/>
          </a:bodyPr>
          <a:lstStyle/>
          <a:p>
            <a:pPr indent="-180975">
              <a:spcAft>
                <a:spcPts val="1200"/>
              </a:spcAft>
            </a:pPr>
            <a:r>
              <a:rPr lang="en-US" sz="1000" b="1" dirty="0" smtClean="0"/>
              <a:t>minimize this point: </a:t>
            </a:r>
            <a:br>
              <a:rPr lang="en-US" sz="1000" b="1" dirty="0" smtClean="0"/>
            </a:br>
            <a:r>
              <a:rPr lang="en-US" sz="1000" b="1" u="sng" dirty="0" smtClean="0"/>
              <a:t>NPV of vehicle purchase price + 3 years of expected fuel expenditure</a:t>
            </a:r>
            <a:r>
              <a:rPr lang="en-US" sz="1000" b="1" dirty="0" smtClean="0"/>
              <a:t> …</a:t>
            </a:r>
            <a:endParaRPr lang="en-US" sz="1000" dirty="0" smtClean="0">
              <a:sym typeface="Wingdings"/>
            </a:endParaRPr>
          </a:p>
        </p:txBody>
      </p:sp>
      <p:pic>
        <p:nvPicPr>
          <p:cNvPr id="2052" name="Picture 4" descr="C:\Users\jzjrw4\AppData\Local\Microsoft\Windows\Temporary Internet Files\Content.IE5\EDEBL9X9\MP900433118[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200151" y="2352675"/>
            <a:ext cx="923924" cy="714376"/>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jzjrw4\AppData\Local\Microsoft\Windows\Temporary Internet Files\Content.IE5\ULR3K19P\MP900442485[1].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314450" y="2470150"/>
            <a:ext cx="695325" cy="463550"/>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jzjrw4\AppData\Local\Microsoft\Windows\Temporary Internet Files\Content.IE5\EDEBL9X9\MC900433160[1].jpg"/>
          <p:cNvPicPr>
            <a:picLocks noChangeAspect="1" noChangeArrowheads="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400300" y="4695824"/>
            <a:ext cx="447675" cy="447675"/>
          </a:xfrm>
          <a:prstGeom prst="rect">
            <a:avLst/>
          </a:prstGeom>
          <a:noFill/>
          <a:extLst>
            <a:ext uri="{909E8E84-426E-40DD-AFC4-6F175D3DCCD1}">
              <a14:hiddenFill xmlns:a14="http://schemas.microsoft.com/office/drawing/2010/main">
                <a:solidFill>
                  <a:srgbClr val="FFFFFF"/>
                </a:solidFill>
              </a14:hiddenFill>
            </a:ext>
          </a:extLst>
        </p:spPr>
      </p:pic>
      <p:cxnSp>
        <p:nvCxnSpPr>
          <p:cNvPr id="7" name="Straight Connector 6"/>
          <p:cNvCxnSpPr/>
          <p:nvPr/>
        </p:nvCxnSpPr>
        <p:spPr>
          <a:xfrm>
            <a:off x="2257425" y="2990850"/>
            <a:ext cx="890587" cy="187355"/>
          </a:xfrm>
          <a:prstGeom prst="line">
            <a:avLst/>
          </a:prstGeom>
          <a:ln w="12700">
            <a:solidFill>
              <a:schemeClr val="tx1"/>
            </a:solidFill>
            <a:headEnd type="oval"/>
          </a:ln>
        </p:spPr>
        <p:style>
          <a:lnRef idx="2">
            <a:schemeClr val="accent1"/>
          </a:lnRef>
          <a:fillRef idx="0">
            <a:schemeClr val="accent1"/>
          </a:fillRef>
          <a:effectRef idx="1">
            <a:schemeClr val="accent1"/>
          </a:effectRef>
          <a:fontRef idx="minor">
            <a:schemeClr val="tx1"/>
          </a:fontRef>
        </p:style>
      </p:cxnSp>
      <p:sp>
        <p:nvSpPr>
          <p:cNvPr id="21" name="TextBox 6"/>
          <p:cNvSpPr txBox="1">
            <a:spLocks noChangeArrowheads="1"/>
          </p:cNvSpPr>
          <p:nvPr/>
        </p:nvSpPr>
        <p:spPr bwMode="auto">
          <a:xfrm>
            <a:off x="3148012" y="3663950"/>
            <a:ext cx="4624388" cy="246221"/>
          </a:xfrm>
          <a:prstGeom prst="rect">
            <a:avLst/>
          </a:prstGeom>
          <a:noFill/>
          <a:ln w="9525">
            <a:noFill/>
            <a:miter lim="800000"/>
            <a:headEnd/>
            <a:tailEnd/>
          </a:ln>
        </p:spPr>
        <p:txBody>
          <a:bodyPr wrap="square">
            <a:spAutoFit/>
          </a:bodyPr>
          <a:lstStyle/>
          <a:p>
            <a:pPr indent="-180975">
              <a:spcAft>
                <a:spcPts val="1200"/>
              </a:spcAft>
            </a:pPr>
            <a:r>
              <a:rPr lang="en-US" sz="1000" b="1" dirty="0" smtClean="0"/>
              <a:t>to minimize expected cash flow during the crunch period …</a:t>
            </a:r>
            <a:endParaRPr lang="en-US" sz="1000" dirty="0" smtClean="0">
              <a:sym typeface="Wingdings"/>
            </a:endParaRPr>
          </a:p>
        </p:txBody>
      </p:sp>
      <p:cxnSp>
        <p:nvCxnSpPr>
          <p:cNvPr id="9" name="Straight Connector 8"/>
          <p:cNvCxnSpPr>
            <a:stCxn id="21" idx="1"/>
          </p:cNvCxnSpPr>
          <p:nvPr/>
        </p:nvCxnSpPr>
        <p:spPr>
          <a:xfrm flipH="1">
            <a:off x="1885950" y="3787061"/>
            <a:ext cx="1262062" cy="41346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sp>
        <p:nvSpPr>
          <p:cNvPr id="24" name="TextBox 6"/>
          <p:cNvSpPr txBox="1">
            <a:spLocks noChangeArrowheads="1"/>
          </p:cNvSpPr>
          <p:nvPr/>
        </p:nvSpPr>
        <p:spPr bwMode="auto">
          <a:xfrm rot="2945628">
            <a:off x="1662113" y="4102099"/>
            <a:ext cx="500062" cy="369332"/>
          </a:xfrm>
          <a:prstGeom prst="rect">
            <a:avLst/>
          </a:prstGeom>
          <a:noFill/>
          <a:ln w="9525">
            <a:noFill/>
            <a:miter lim="800000"/>
            <a:headEnd/>
            <a:tailEnd/>
          </a:ln>
        </p:spPr>
        <p:txBody>
          <a:bodyPr wrap="square">
            <a:spAutoFit/>
          </a:bodyPr>
          <a:lstStyle/>
          <a:p>
            <a:pPr indent="-180975">
              <a:spcAft>
                <a:spcPts val="1200"/>
              </a:spcAft>
            </a:pPr>
            <a:r>
              <a:rPr lang="en-US" b="1" dirty="0" smtClean="0"/>
              <a:t>~</a:t>
            </a:r>
            <a:endParaRPr lang="en-US" dirty="0" smtClean="0">
              <a:sym typeface="Wingdings"/>
            </a:endParaRPr>
          </a:p>
        </p:txBody>
      </p:sp>
      <p:sp>
        <p:nvSpPr>
          <p:cNvPr id="25" name="TextBox 6"/>
          <p:cNvSpPr txBox="1">
            <a:spLocks noChangeArrowheads="1"/>
          </p:cNvSpPr>
          <p:nvPr/>
        </p:nvSpPr>
        <p:spPr bwMode="auto">
          <a:xfrm>
            <a:off x="3148012" y="4054475"/>
            <a:ext cx="4624388" cy="246221"/>
          </a:xfrm>
          <a:prstGeom prst="rect">
            <a:avLst/>
          </a:prstGeom>
          <a:noFill/>
          <a:ln w="9525">
            <a:noFill/>
            <a:miter lim="800000"/>
            <a:headEnd/>
            <a:tailEnd/>
          </a:ln>
        </p:spPr>
        <p:txBody>
          <a:bodyPr wrap="square">
            <a:spAutoFit/>
          </a:bodyPr>
          <a:lstStyle/>
          <a:p>
            <a:pPr indent="-180975">
              <a:spcAft>
                <a:spcPts val="1200"/>
              </a:spcAft>
            </a:pPr>
            <a:r>
              <a:rPr lang="en-US" sz="1000" b="1" dirty="0" smtClean="0"/>
              <a:t>and don’t worry about fuel expenditures in years 4-17</a:t>
            </a:r>
            <a:endParaRPr lang="en-US" sz="1000" dirty="0" smtClean="0">
              <a:sym typeface="Wingdings"/>
            </a:endParaRPr>
          </a:p>
        </p:txBody>
      </p:sp>
      <p:cxnSp>
        <p:nvCxnSpPr>
          <p:cNvPr id="27" name="Straight Connector 26"/>
          <p:cNvCxnSpPr/>
          <p:nvPr/>
        </p:nvCxnSpPr>
        <p:spPr>
          <a:xfrm flipH="1">
            <a:off x="3105150" y="4267200"/>
            <a:ext cx="190501" cy="59055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sp>
        <p:nvSpPr>
          <p:cNvPr id="29" name="TextBox 6"/>
          <p:cNvSpPr txBox="1">
            <a:spLocks noChangeArrowheads="1"/>
          </p:cNvSpPr>
          <p:nvPr/>
        </p:nvSpPr>
        <p:spPr bwMode="auto">
          <a:xfrm rot="2375853">
            <a:off x="2900363" y="4787899"/>
            <a:ext cx="500062" cy="369332"/>
          </a:xfrm>
          <a:prstGeom prst="rect">
            <a:avLst/>
          </a:prstGeom>
          <a:noFill/>
          <a:ln w="9525">
            <a:noFill/>
            <a:miter lim="800000"/>
            <a:headEnd/>
            <a:tailEnd/>
          </a:ln>
        </p:spPr>
        <p:txBody>
          <a:bodyPr wrap="square">
            <a:spAutoFit/>
          </a:bodyPr>
          <a:lstStyle/>
          <a:p>
            <a:pPr indent="-180975">
              <a:spcAft>
                <a:spcPts val="1200"/>
              </a:spcAft>
            </a:pPr>
            <a:r>
              <a:rPr lang="en-US" b="1" dirty="0" smtClean="0"/>
              <a:t>~</a:t>
            </a:r>
            <a:endParaRPr lang="en-US" dirty="0" smtClean="0">
              <a:sym typeface="Wingdings"/>
            </a:endParaRPr>
          </a:p>
        </p:txBody>
      </p:sp>
    </p:spTree>
    <p:extLst>
      <p:ext uri="{BB962C8B-B14F-4D97-AF65-F5344CB8AC3E}">
        <p14:creationId xmlns:p14="http://schemas.microsoft.com/office/powerpoint/2010/main" val="42253484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1"/>
          <p:cNvSpPr>
            <a:spLocks noGrp="1"/>
          </p:cNvSpPr>
          <p:nvPr>
            <p:ph type="ftr" sz="quarter" idx="10"/>
          </p:nvPr>
        </p:nvSpPr>
        <p:spPr>
          <a:noFill/>
        </p:spPr>
        <p:txBody>
          <a:bodyPr/>
          <a:lstStyle/>
          <a:p>
            <a:r>
              <a:rPr lang="en-GB"/>
              <a:t>DRAFT – DO NOT CITE OR QUOTE</a:t>
            </a:r>
            <a:br>
              <a:rPr lang="en-GB"/>
            </a:br>
            <a:r>
              <a:rPr lang="en-GB"/>
              <a:t>For NPC Study Discussion Only</a:t>
            </a:r>
          </a:p>
        </p:txBody>
      </p:sp>
      <p:sp>
        <p:nvSpPr>
          <p:cNvPr id="9219" name="Slide Number Placeholder 2"/>
          <p:cNvSpPr>
            <a:spLocks noGrp="1"/>
          </p:cNvSpPr>
          <p:nvPr>
            <p:ph type="sldNum" sz="quarter" idx="11"/>
          </p:nvPr>
        </p:nvSpPr>
        <p:spPr>
          <a:noFill/>
        </p:spPr>
        <p:txBody>
          <a:bodyPr/>
          <a:lstStyle/>
          <a:p>
            <a:fld id="{149ED8C0-9C3C-4E9F-9855-B63BBDBD9FD4}" type="slidenum">
              <a:rPr lang="en-GB"/>
              <a:pPr/>
              <a:t>5</a:t>
            </a:fld>
            <a:endParaRPr lang="en-GB"/>
          </a:p>
        </p:txBody>
      </p:sp>
      <p:sp>
        <p:nvSpPr>
          <p:cNvPr id="9220" name="Rectangle 2"/>
          <p:cNvSpPr>
            <a:spLocks noChangeArrowheads="1"/>
          </p:cNvSpPr>
          <p:nvPr/>
        </p:nvSpPr>
        <p:spPr bwMode="auto">
          <a:xfrm>
            <a:off x="0" y="0"/>
            <a:ext cx="9144000" cy="685800"/>
          </a:xfrm>
          <a:prstGeom prst="rect">
            <a:avLst/>
          </a:prstGeom>
          <a:noFill/>
          <a:ln w="9525">
            <a:noFill/>
            <a:miter lim="800000"/>
            <a:headEnd/>
            <a:tailEnd/>
          </a:ln>
        </p:spPr>
        <p:txBody>
          <a:bodyPr anchor="ctr"/>
          <a:lstStyle/>
          <a:p>
            <a:pPr algn="ctr" eaLnBrk="0" hangingPunct="0"/>
            <a:r>
              <a:rPr lang="en-US" sz="2400" b="1" dirty="0" smtClean="0">
                <a:solidFill>
                  <a:schemeClr val="tx2"/>
                </a:solidFill>
              </a:rPr>
              <a:t>A Tale of Two Buyers</a:t>
            </a:r>
            <a:endParaRPr lang="en-US" sz="2400" b="1" dirty="0">
              <a:solidFill>
                <a:schemeClr val="tx2"/>
              </a:solidFill>
            </a:endParaRPr>
          </a:p>
        </p:txBody>
      </p:sp>
      <p:sp>
        <p:nvSpPr>
          <p:cNvPr id="26" name="TextBox 6"/>
          <p:cNvSpPr txBox="1">
            <a:spLocks noChangeArrowheads="1"/>
          </p:cNvSpPr>
          <p:nvPr/>
        </p:nvSpPr>
        <p:spPr bwMode="auto">
          <a:xfrm>
            <a:off x="204788" y="892175"/>
            <a:ext cx="8596312" cy="4893647"/>
          </a:xfrm>
          <a:prstGeom prst="rect">
            <a:avLst/>
          </a:prstGeom>
          <a:noFill/>
          <a:ln w="9525">
            <a:noFill/>
            <a:miter lim="800000"/>
            <a:headEnd/>
            <a:tailEnd/>
          </a:ln>
        </p:spPr>
        <p:txBody>
          <a:bodyPr wrap="square">
            <a:spAutoFit/>
          </a:bodyPr>
          <a:lstStyle/>
          <a:p>
            <a:pPr indent="-180975">
              <a:spcAft>
                <a:spcPts val="1200"/>
              </a:spcAft>
            </a:pPr>
            <a:r>
              <a:rPr lang="en-US" b="1" u="sng" dirty="0" smtClean="0"/>
              <a:t>Sally – the 17-year buyer</a:t>
            </a:r>
            <a:endParaRPr lang="en-US" u="sng" dirty="0" smtClean="0">
              <a:sym typeface="Wingdings"/>
            </a:endParaRPr>
          </a:p>
          <a:p>
            <a:pPr marL="180975" indent="-180975">
              <a:spcAft>
                <a:spcPts val="1200"/>
              </a:spcAft>
              <a:buFont typeface="Arial" pitchFamily="34" charset="0"/>
              <a:buChar char="•"/>
            </a:pPr>
            <a:r>
              <a:rPr lang="en-US" sz="1600" dirty="0" smtClean="0">
                <a:sym typeface="Wingdings"/>
              </a:rPr>
              <a:t>Sally is well established in her career and has decided it’s time to buy a new vehicle</a:t>
            </a:r>
          </a:p>
          <a:p>
            <a:pPr marL="180975" indent="-180975">
              <a:spcAft>
                <a:spcPts val="1200"/>
              </a:spcAft>
              <a:buFont typeface="Arial" pitchFamily="34" charset="0"/>
              <a:buChar char="•"/>
            </a:pPr>
            <a:r>
              <a:rPr lang="en-US" sz="1600" dirty="0" smtClean="0">
                <a:sym typeface="Wingdings"/>
              </a:rPr>
              <a:t>She has a positive net worth and a high rate of savings.  She plans to pay cash for her new vehicle</a:t>
            </a:r>
          </a:p>
          <a:p>
            <a:pPr marL="180975" indent="-180975">
              <a:spcAft>
                <a:spcPts val="1200"/>
              </a:spcAft>
              <a:buFont typeface="Arial" pitchFamily="34" charset="0"/>
              <a:buChar char="•"/>
            </a:pPr>
            <a:r>
              <a:rPr lang="en-US" sz="1600" dirty="0" smtClean="0">
                <a:sym typeface="Wingdings"/>
              </a:rPr>
              <a:t>She intends to own her new vehicle for its expected lifetime of 17 years, so her purchase decision is based on lifetime value.  She would like to minimize her cost per mile over the ownership period</a:t>
            </a:r>
          </a:p>
          <a:p>
            <a:pPr marL="180975" indent="-180975">
              <a:spcAft>
                <a:spcPts val="1200"/>
              </a:spcAft>
              <a:buFont typeface="Arial" pitchFamily="34" charset="0"/>
              <a:buChar char="•"/>
            </a:pPr>
            <a:r>
              <a:rPr lang="en-US" sz="1600" dirty="0" smtClean="0">
                <a:sym typeface="Wingdings"/>
              </a:rPr>
              <a:t>The auto industry understands Sally’s purchase criteria and has equipped each vehicle offering to minimize the expected lifetime ownership costs</a:t>
            </a:r>
          </a:p>
          <a:p>
            <a:pPr marL="638175" lvl="1" indent="-180975">
              <a:spcAft>
                <a:spcPts val="1200"/>
              </a:spcAft>
              <a:buFont typeface="Arial" pitchFamily="34" charset="0"/>
              <a:buChar char="•"/>
            </a:pPr>
            <a:r>
              <a:rPr lang="en-US" sz="1600" dirty="0" smtClean="0">
                <a:sym typeface="Wingdings"/>
              </a:rPr>
              <a:t>This equates to minimizing the net present value (NPV) of the vehicle purchase price plus 17 years of expected fuel expenditure</a:t>
            </a:r>
          </a:p>
          <a:p>
            <a:pPr marL="638175" lvl="1" indent="-180975">
              <a:spcAft>
                <a:spcPts val="1200"/>
              </a:spcAft>
              <a:buFont typeface="Arial" pitchFamily="34" charset="0"/>
              <a:buChar char="•"/>
            </a:pPr>
            <a:r>
              <a:rPr lang="en-US" sz="1600" dirty="0" smtClean="0">
                <a:sym typeface="Wingdings"/>
              </a:rPr>
              <a:t>Future fuel expenditures are discounted at 8% real cost of money</a:t>
            </a:r>
          </a:p>
          <a:p>
            <a:pPr marL="638175" lvl="1" indent="-180975">
              <a:spcAft>
                <a:spcPts val="1200"/>
              </a:spcAft>
              <a:buFont typeface="Arial" pitchFamily="34" charset="0"/>
              <a:buChar char="•"/>
            </a:pPr>
            <a:r>
              <a:rPr lang="en-US" sz="1600" dirty="0" smtClean="0">
                <a:sym typeface="Wingdings"/>
              </a:rPr>
              <a:t>Since there is no way of knowing with any confidence what future fuel prices will be, the fuel price at the time of purchase is the assumed fuel price for the full 17 years of ownership</a:t>
            </a:r>
          </a:p>
        </p:txBody>
      </p:sp>
      <p:pic>
        <p:nvPicPr>
          <p:cNvPr id="3074" name="Picture 2" descr="C:\Users\jzjrw4\AppData\Local\Microsoft\Windows\Temporary Internet Files\Content.IE5\ULR3K19P\MP900444381[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6705" y="93576"/>
            <a:ext cx="627007" cy="811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8270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0822" y="1246559"/>
            <a:ext cx="8605345" cy="4699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218" name="Footer Placeholder 1"/>
          <p:cNvSpPr>
            <a:spLocks noGrp="1"/>
          </p:cNvSpPr>
          <p:nvPr>
            <p:ph type="ftr" sz="quarter" idx="10"/>
          </p:nvPr>
        </p:nvSpPr>
        <p:spPr>
          <a:noFill/>
        </p:spPr>
        <p:txBody>
          <a:bodyPr/>
          <a:lstStyle/>
          <a:p>
            <a:r>
              <a:rPr lang="en-GB"/>
              <a:t>DRAFT – DO NOT CITE OR QUOTE</a:t>
            </a:r>
            <a:br>
              <a:rPr lang="en-GB"/>
            </a:br>
            <a:r>
              <a:rPr lang="en-GB"/>
              <a:t>For NPC Study Discussion Only</a:t>
            </a:r>
          </a:p>
        </p:txBody>
      </p:sp>
      <p:sp>
        <p:nvSpPr>
          <p:cNvPr id="9219" name="Slide Number Placeholder 2"/>
          <p:cNvSpPr>
            <a:spLocks noGrp="1"/>
          </p:cNvSpPr>
          <p:nvPr>
            <p:ph type="sldNum" sz="quarter" idx="11"/>
          </p:nvPr>
        </p:nvSpPr>
        <p:spPr>
          <a:noFill/>
        </p:spPr>
        <p:txBody>
          <a:bodyPr/>
          <a:lstStyle/>
          <a:p>
            <a:fld id="{149ED8C0-9C3C-4E9F-9855-B63BBDBD9FD4}" type="slidenum">
              <a:rPr lang="en-GB"/>
              <a:pPr/>
              <a:t>6</a:t>
            </a:fld>
            <a:endParaRPr lang="en-GB"/>
          </a:p>
        </p:txBody>
      </p:sp>
      <p:sp>
        <p:nvSpPr>
          <p:cNvPr id="9220" name="Rectangle 2"/>
          <p:cNvSpPr>
            <a:spLocks noChangeArrowheads="1"/>
          </p:cNvSpPr>
          <p:nvPr/>
        </p:nvSpPr>
        <p:spPr bwMode="auto">
          <a:xfrm>
            <a:off x="0" y="0"/>
            <a:ext cx="9144000" cy="685800"/>
          </a:xfrm>
          <a:prstGeom prst="rect">
            <a:avLst/>
          </a:prstGeom>
          <a:noFill/>
          <a:ln w="9525">
            <a:noFill/>
            <a:miter lim="800000"/>
            <a:headEnd/>
            <a:tailEnd/>
          </a:ln>
        </p:spPr>
        <p:txBody>
          <a:bodyPr anchor="ctr"/>
          <a:lstStyle/>
          <a:p>
            <a:pPr algn="ctr" eaLnBrk="0" hangingPunct="0"/>
            <a:r>
              <a:rPr lang="en-US" sz="2400" b="1" dirty="0" smtClean="0">
                <a:solidFill>
                  <a:schemeClr val="tx2"/>
                </a:solidFill>
              </a:rPr>
              <a:t>A Tale of Two Buyers</a:t>
            </a:r>
            <a:endParaRPr lang="en-US" sz="2400" b="1" dirty="0">
              <a:solidFill>
                <a:schemeClr val="tx2"/>
              </a:solidFill>
            </a:endParaRPr>
          </a:p>
        </p:txBody>
      </p:sp>
      <p:sp>
        <p:nvSpPr>
          <p:cNvPr id="26" name="TextBox 6"/>
          <p:cNvSpPr txBox="1">
            <a:spLocks noChangeArrowheads="1"/>
          </p:cNvSpPr>
          <p:nvPr/>
        </p:nvSpPr>
        <p:spPr bwMode="auto">
          <a:xfrm>
            <a:off x="204788" y="892175"/>
            <a:ext cx="8596312" cy="369332"/>
          </a:xfrm>
          <a:prstGeom prst="rect">
            <a:avLst/>
          </a:prstGeom>
          <a:noFill/>
          <a:ln w="9525">
            <a:noFill/>
            <a:miter lim="800000"/>
            <a:headEnd/>
            <a:tailEnd/>
          </a:ln>
        </p:spPr>
        <p:txBody>
          <a:bodyPr wrap="square">
            <a:spAutoFit/>
          </a:bodyPr>
          <a:lstStyle/>
          <a:p>
            <a:pPr indent="-180975">
              <a:spcAft>
                <a:spcPts val="1200"/>
              </a:spcAft>
            </a:pPr>
            <a:r>
              <a:rPr lang="en-US" b="1" u="sng" dirty="0" smtClean="0"/>
              <a:t>Sally’s Cash Flow Model and NPV of Expected Payments</a:t>
            </a:r>
            <a:endParaRPr lang="en-US" u="sng" dirty="0" smtClean="0">
              <a:sym typeface="Wingdings"/>
            </a:endParaRPr>
          </a:p>
        </p:txBody>
      </p:sp>
      <p:cxnSp>
        <p:nvCxnSpPr>
          <p:cNvPr id="3" name="Straight Connector 2"/>
          <p:cNvCxnSpPr/>
          <p:nvPr/>
        </p:nvCxnSpPr>
        <p:spPr>
          <a:xfrm>
            <a:off x="7860335" y="1885950"/>
            <a:ext cx="0" cy="3267075"/>
          </a:xfrm>
          <a:prstGeom prst="line">
            <a:avLst/>
          </a:prstGeom>
          <a:ln w="19050">
            <a:solidFill>
              <a:schemeClr val="tx1"/>
            </a:solidFill>
          </a:ln>
        </p:spPr>
        <p:style>
          <a:lnRef idx="2">
            <a:schemeClr val="accent1"/>
          </a:lnRef>
          <a:fillRef idx="0">
            <a:schemeClr val="accent1"/>
          </a:fillRef>
          <a:effectRef idx="1">
            <a:schemeClr val="accent1"/>
          </a:effectRef>
          <a:fontRef idx="minor">
            <a:schemeClr val="tx1"/>
          </a:fontRef>
        </p:style>
      </p:cxnSp>
      <p:sp>
        <p:nvSpPr>
          <p:cNvPr id="15" name="TextBox 6"/>
          <p:cNvSpPr txBox="1">
            <a:spLocks noChangeArrowheads="1"/>
          </p:cNvSpPr>
          <p:nvPr/>
        </p:nvSpPr>
        <p:spPr bwMode="auto">
          <a:xfrm>
            <a:off x="3148012" y="2921000"/>
            <a:ext cx="4624388" cy="400110"/>
          </a:xfrm>
          <a:prstGeom prst="rect">
            <a:avLst/>
          </a:prstGeom>
          <a:noFill/>
          <a:ln w="9525">
            <a:noFill/>
            <a:miter lim="800000"/>
            <a:headEnd/>
            <a:tailEnd/>
          </a:ln>
        </p:spPr>
        <p:txBody>
          <a:bodyPr wrap="square">
            <a:spAutoFit/>
          </a:bodyPr>
          <a:lstStyle/>
          <a:p>
            <a:pPr indent="-180975">
              <a:spcAft>
                <a:spcPts val="1200"/>
              </a:spcAft>
            </a:pPr>
            <a:r>
              <a:rPr lang="en-US" sz="1000" b="1" dirty="0" smtClean="0"/>
              <a:t>minimize this point: </a:t>
            </a:r>
            <a:br>
              <a:rPr lang="en-US" sz="1000" b="1" dirty="0" smtClean="0"/>
            </a:br>
            <a:r>
              <a:rPr lang="en-US" sz="1000" b="1" u="sng" dirty="0" smtClean="0"/>
              <a:t>NPV of vehicle purchase price + 17 years of expected fuel expenditure</a:t>
            </a:r>
            <a:r>
              <a:rPr lang="en-US" sz="1000" b="1" dirty="0" smtClean="0"/>
              <a:t> …</a:t>
            </a:r>
            <a:endParaRPr lang="en-US" sz="1000" dirty="0" smtClean="0">
              <a:sym typeface="Wingdings"/>
            </a:endParaRPr>
          </a:p>
        </p:txBody>
      </p:sp>
      <p:pic>
        <p:nvPicPr>
          <p:cNvPr id="2053" name="Picture 5" descr="C:\Users\jzjrw4\AppData\Local\Microsoft\Windows\Temporary Internet Files\Content.IE5\EDEBL9X9\MC900433160[1].jpg"/>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508455" y="4657572"/>
            <a:ext cx="447675" cy="447675"/>
          </a:xfrm>
          <a:prstGeom prst="rect">
            <a:avLst/>
          </a:prstGeom>
          <a:noFill/>
          <a:extLst>
            <a:ext uri="{909E8E84-426E-40DD-AFC4-6F175D3DCCD1}">
              <a14:hiddenFill xmlns:a14="http://schemas.microsoft.com/office/drawing/2010/main">
                <a:solidFill>
                  <a:srgbClr val="FFFFFF"/>
                </a:solidFill>
              </a14:hiddenFill>
            </a:ext>
          </a:extLst>
        </p:spPr>
      </p:pic>
      <p:cxnSp>
        <p:nvCxnSpPr>
          <p:cNvPr id="7" name="Straight Connector 6"/>
          <p:cNvCxnSpPr/>
          <p:nvPr/>
        </p:nvCxnSpPr>
        <p:spPr>
          <a:xfrm flipH="1">
            <a:off x="4467225" y="2276475"/>
            <a:ext cx="3390902" cy="752475"/>
          </a:xfrm>
          <a:prstGeom prst="line">
            <a:avLst/>
          </a:prstGeom>
          <a:ln w="12700">
            <a:solidFill>
              <a:schemeClr val="tx1"/>
            </a:solidFill>
            <a:headEnd type="oval"/>
          </a:ln>
        </p:spPr>
        <p:style>
          <a:lnRef idx="2">
            <a:schemeClr val="accent1"/>
          </a:lnRef>
          <a:fillRef idx="0">
            <a:schemeClr val="accent1"/>
          </a:fillRef>
          <a:effectRef idx="1">
            <a:schemeClr val="accent1"/>
          </a:effectRef>
          <a:fontRef idx="minor">
            <a:schemeClr val="tx1"/>
          </a:fontRef>
        </p:style>
      </p:cxnSp>
      <p:sp>
        <p:nvSpPr>
          <p:cNvPr id="21" name="TextBox 6"/>
          <p:cNvSpPr txBox="1">
            <a:spLocks noChangeArrowheads="1"/>
          </p:cNvSpPr>
          <p:nvPr/>
        </p:nvSpPr>
        <p:spPr bwMode="auto">
          <a:xfrm>
            <a:off x="3148012" y="3663950"/>
            <a:ext cx="4624388" cy="246221"/>
          </a:xfrm>
          <a:prstGeom prst="rect">
            <a:avLst/>
          </a:prstGeom>
          <a:noFill/>
          <a:ln w="9525">
            <a:noFill/>
            <a:miter lim="800000"/>
            <a:headEnd/>
            <a:tailEnd/>
          </a:ln>
        </p:spPr>
        <p:txBody>
          <a:bodyPr wrap="square">
            <a:spAutoFit/>
          </a:bodyPr>
          <a:lstStyle/>
          <a:p>
            <a:pPr indent="-180975">
              <a:spcAft>
                <a:spcPts val="1200"/>
              </a:spcAft>
            </a:pPr>
            <a:r>
              <a:rPr lang="en-US" sz="1000" b="1" dirty="0" smtClean="0"/>
              <a:t>to minimize expected lifetime $/mile cost on an NPV basis …</a:t>
            </a:r>
            <a:endParaRPr lang="en-US" sz="1000" dirty="0" smtClean="0">
              <a:sym typeface="Wingdings"/>
            </a:endParaRPr>
          </a:p>
        </p:txBody>
      </p:sp>
      <p:sp>
        <p:nvSpPr>
          <p:cNvPr id="24" name="TextBox 6"/>
          <p:cNvSpPr txBox="1">
            <a:spLocks noChangeArrowheads="1"/>
          </p:cNvSpPr>
          <p:nvPr/>
        </p:nvSpPr>
        <p:spPr bwMode="auto">
          <a:xfrm rot="2945628">
            <a:off x="1927215" y="4788128"/>
            <a:ext cx="500062" cy="369332"/>
          </a:xfrm>
          <a:prstGeom prst="rect">
            <a:avLst/>
          </a:prstGeom>
          <a:noFill/>
          <a:ln w="9525">
            <a:noFill/>
            <a:miter lim="800000"/>
            <a:headEnd/>
            <a:tailEnd/>
          </a:ln>
        </p:spPr>
        <p:txBody>
          <a:bodyPr wrap="square">
            <a:spAutoFit/>
          </a:bodyPr>
          <a:lstStyle/>
          <a:p>
            <a:pPr indent="-180975">
              <a:spcAft>
                <a:spcPts val="1200"/>
              </a:spcAft>
            </a:pPr>
            <a:r>
              <a:rPr lang="en-US" b="1" dirty="0" smtClean="0"/>
              <a:t>~</a:t>
            </a:r>
            <a:endParaRPr lang="en-US" dirty="0" smtClean="0">
              <a:sym typeface="Wingdings"/>
            </a:endParaRPr>
          </a:p>
        </p:txBody>
      </p:sp>
      <p:sp>
        <p:nvSpPr>
          <p:cNvPr id="25" name="TextBox 6"/>
          <p:cNvSpPr txBox="1">
            <a:spLocks noChangeArrowheads="1"/>
          </p:cNvSpPr>
          <p:nvPr/>
        </p:nvSpPr>
        <p:spPr bwMode="auto">
          <a:xfrm>
            <a:off x="3148012" y="4054475"/>
            <a:ext cx="4624388" cy="246221"/>
          </a:xfrm>
          <a:prstGeom prst="rect">
            <a:avLst/>
          </a:prstGeom>
          <a:noFill/>
          <a:ln w="9525">
            <a:noFill/>
            <a:miter lim="800000"/>
            <a:headEnd/>
            <a:tailEnd/>
          </a:ln>
        </p:spPr>
        <p:txBody>
          <a:bodyPr wrap="square">
            <a:spAutoFit/>
          </a:bodyPr>
          <a:lstStyle/>
          <a:p>
            <a:pPr indent="-180975">
              <a:spcAft>
                <a:spcPts val="1200"/>
              </a:spcAft>
            </a:pPr>
            <a:r>
              <a:rPr lang="en-US" sz="1000" b="1" dirty="0" smtClean="0"/>
              <a:t>and cash flow profile is not a factor</a:t>
            </a:r>
            <a:endParaRPr lang="en-US" sz="1000" dirty="0" smtClean="0">
              <a:sym typeface="Wingdings"/>
            </a:endParaRPr>
          </a:p>
        </p:txBody>
      </p:sp>
      <p:cxnSp>
        <p:nvCxnSpPr>
          <p:cNvPr id="27" name="Straight Connector 26"/>
          <p:cNvCxnSpPr/>
          <p:nvPr/>
        </p:nvCxnSpPr>
        <p:spPr>
          <a:xfrm flipH="1">
            <a:off x="2172614" y="4187111"/>
            <a:ext cx="1003973" cy="662867"/>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pic>
        <p:nvPicPr>
          <p:cNvPr id="28" name="Picture 2" descr="C:\Users\jzjrw4\AppData\Local\Microsoft\Windows\Temporary Internet Files\Content.IE5\ULR3K19P\MP900444381[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6705" y="93576"/>
            <a:ext cx="627007" cy="8113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74452" y="1397001"/>
            <a:ext cx="162000" cy="277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 name="TextBox 6"/>
          <p:cNvSpPr txBox="1">
            <a:spLocks noChangeArrowheads="1"/>
          </p:cNvSpPr>
          <p:nvPr/>
        </p:nvSpPr>
        <p:spPr bwMode="auto">
          <a:xfrm>
            <a:off x="1002229" y="1667164"/>
            <a:ext cx="500062" cy="369332"/>
          </a:xfrm>
          <a:prstGeom prst="rect">
            <a:avLst/>
          </a:prstGeom>
          <a:noFill/>
          <a:ln w="9525">
            <a:noFill/>
            <a:miter lim="800000"/>
            <a:headEnd/>
            <a:tailEnd/>
          </a:ln>
        </p:spPr>
        <p:txBody>
          <a:bodyPr wrap="square">
            <a:spAutoFit/>
          </a:bodyPr>
          <a:lstStyle/>
          <a:p>
            <a:pPr indent="-180975">
              <a:spcAft>
                <a:spcPts val="1200"/>
              </a:spcAft>
            </a:pPr>
            <a:r>
              <a:rPr lang="en-US" dirty="0" smtClean="0"/>
              <a:t>~</a:t>
            </a:r>
            <a:endParaRPr lang="en-US" dirty="0" smtClean="0">
              <a:sym typeface="Wingdings"/>
            </a:endParaRPr>
          </a:p>
        </p:txBody>
      </p:sp>
      <p:sp>
        <p:nvSpPr>
          <p:cNvPr id="22" name="TextBox 6"/>
          <p:cNvSpPr txBox="1">
            <a:spLocks noChangeArrowheads="1"/>
          </p:cNvSpPr>
          <p:nvPr/>
        </p:nvSpPr>
        <p:spPr bwMode="auto">
          <a:xfrm>
            <a:off x="1002229" y="1483580"/>
            <a:ext cx="500062" cy="369332"/>
          </a:xfrm>
          <a:prstGeom prst="rect">
            <a:avLst/>
          </a:prstGeom>
          <a:noFill/>
          <a:ln w="9525">
            <a:noFill/>
            <a:miter lim="800000"/>
            <a:headEnd/>
            <a:tailEnd/>
          </a:ln>
        </p:spPr>
        <p:txBody>
          <a:bodyPr wrap="square">
            <a:spAutoFit/>
          </a:bodyPr>
          <a:lstStyle/>
          <a:p>
            <a:pPr indent="-180975">
              <a:spcAft>
                <a:spcPts val="1200"/>
              </a:spcAft>
            </a:pPr>
            <a:r>
              <a:rPr lang="en-US" dirty="0" smtClean="0"/>
              <a:t>~</a:t>
            </a:r>
            <a:endParaRPr lang="en-US" dirty="0" smtClean="0">
              <a:sym typeface="Wingdings"/>
            </a:endParaRPr>
          </a:p>
        </p:txBody>
      </p:sp>
      <p:sp>
        <p:nvSpPr>
          <p:cNvPr id="23" name="TextBox 6"/>
          <p:cNvSpPr txBox="1">
            <a:spLocks noChangeArrowheads="1"/>
          </p:cNvSpPr>
          <p:nvPr/>
        </p:nvSpPr>
        <p:spPr bwMode="auto">
          <a:xfrm>
            <a:off x="1517620" y="1906498"/>
            <a:ext cx="4624388" cy="246221"/>
          </a:xfrm>
          <a:prstGeom prst="rect">
            <a:avLst/>
          </a:prstGeom>
          <a:noFill/>
          <a:ln w="9525">
            <a:noFill/>
            <a:miter lim="800000"/>
            <a:headEnd/>
            <a:tailEnd/>
          </a:ln>
        </p:spPr>
        <p:txBody>
          <a:bodyPr wrap="square">
            <a:spAutoFit/>
          </a:bodyPr>
          <a:lstStyle/>
          <a:p>
            <a:pPr indent="-180975">
              <a:spcAft>
                <a:spcPts val="1200"/>
              </a:spcAft>
            </a:pPr>
            <a:r>
              <a:rPr lang="en-US" sz="1000" b="1" dirty="0" smtClean="0"/>
              <a:t>$23,775 paid in month one for vehicle purchase + fuel</a:t>
            </a:r>
            <a:endParaRPr lang="en-US" sz="1000" dirty="0" smtClean="0">
              <a:sym typeface="Wingdings"/>
            </a:endParaRPr>
          </a:p>
        </p:txBody>
      </p:sp>
      <p:cxnSp>
        <p:nvCxnSpPr>
          <p:cNvPr id="29" name="Straight Connector 28"/>
          <p:cNvCxnSpPr>
            <a:endCxn id="1028" idx="0"/>
          </p:cNvCxnSpPr>
          <p:nvPr/>
        </p:nvCxnSpPr>
        <p:spPr>
          <a:xfrm flipH="1" flipV="1">
            <a:off x="1155452" y="1397001"/>
            <a:ext cx="425249" cy="633506"/>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sp>
        <p:nvSpPr>
          <p:cNvPr id="30" name="TextBox 6"/>
          <p:cNvSpPr txBox="1">
            <a:spLocks noChangeArrowheads="1"/>
          </p:cNvSpPr>
          <p:nvPr/>
        </p:nvSpPr>
        <p:spPr bwMode="auto">
          <a:xfrm>
            <a:off x="1345086" y="2277436"/>
            <a:ext cx="1216953" cy="461665"/>
          </a:xfrm>
          <a:prstGeom prst="rect">
            <a:avLst/>
          </a:prstGeom>
          <a:noFill/>
          <a:ln w="9525">
            <a:noFill/>
            <a:miter lim="800000"/>
            <a:headEnd/>
            <a:tailEnd/>
          </a:ln>
        </p:spPr>
        <p:txBody>
          <a:bodyPr wrap="square">
            <a:spAutoFit/>
          </a:bodyPr>
          <a:lstStyle/>
          <a:p>
            <a:pPr indent="-180975">
              <a:spcAft>
                <a:spcPts val="1200"/>
              </a:spcAft>
            </a:pPr>
            <a:r>
              <a:rPr lang="en-US" sz="800" dirty="0" smtClean="0"/>
              <a:t>Joe’s NPV of Cumulative Payments line for reference</a:t>
            </a:r>
            <a:endParaRPr lang="en-US" sz="800" dirty="0" smtClean="0">
              <a:sym typeface="Wingdings"/>
            </a:endParaRPr>
          </a:p>
        </p:txBody>
      </p:sp>
      <p:cxnSp>
        <p:nvCxnSpPr>
          <p:cNvPr id="31" name="Straight Connector 30"/>
          <p:cNvCxnSpPr/>
          <p:nvPr/>
        </p:nvCxnSpPr>
        <p:spPr>
          <a:xfrm flipH="1" flipV="1">
            <a:off x="1647158" y="2690963"/>
            <a:ext cx="425249" cy="633506"/>
          </a:xfrm>
          <a:prstGeom prst="line">
            <a:avLst/>
          </a:prstGeom>
          <a:ln w="3175">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98511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1"/>
          <p:cNvSpPr>
            <a:spLocks noGrp="1"/>
          </p:cNvSpPr>
          <p:nvPr>
            <p:ph type="ftr" sz="quarter" idx="10"/>
          </p:nvPr>
        </p:nvSpPr>
        <p:spPr>
          <a:noFill/>
        </p:spPr>
        <p:txBody>
          <a:bodyPr/>
          <a:lstStyle/>
          <a:p>
            <a:r>
              <a:rPr lang="en-GB"/>
              <a:t>DRAFT – DO NOT CITE OR QUOTE</a:t>
            </a:r>
            <a:br>
              <a:rPr lang="en-GB"/>
            </a:br>
            <a:r>
              <a:rPr lang="en-GB"/>
              <a:t>For NPC Study Discussion Only</a:t>
            </a:r>
          </a:p>
        </p:txBody>
      </p:sp>
      <p:sp>
        <p:nvSpPr>
          <p:cNvPr id="9219" name="Slide Number Placeholder 2"/>
          <p:cNvSpPr>
            <a:spLocks noGrp="1"/>
          </p:cNvSpPr>
          <p:nvPr>
            <p:ph type="sldNum" sz="quarter" idx="11"/>
          </p:nvPr>
        </p:nvSpPr>
        <p:spPr>
          <a:noFill/>
        </p:spPr>
        <p:txBody>
          <a:bodyPr/>
          <a:lstStyle/>
          <a:p>
            <a:fld id="{149ED8C0-9C3C-4E9F-9855-B63BBDBD9FD4}" type="slidenum">
              <a:rPr lang="en-GB"/>
              <a:pPr/>
              <a:t>7</a:t>
            </a:fld>
            <a:endParaRPr lang="en-GB"/>
          </a:p>
        </p:txBody>
      </p:sp>
      <p:sp>
        <p:nvSpPr>
          <p:cNvPr id="9220" name="Rectangle 2"/>
          <p:cNvSpPr>
            <a:spLocks noChangeArrowheads="1"/>
          </p:cNvSpPr>
          <p:nvPr/>
        </p:nvSpPr>
        <p:spPr bwMode="auto">
          <a:xfrm>
            <a:off x="0" y="0"/>
            <a:ext cx="9144000" cy="685800"/>
          </a:xfrm>
          <a:prstGeom prst="rect">
            <a:avLst/>
          </a:prstGeom>
          <a:noFill/>
          <a:ln w="9525">
            <a:noFill/>
            <a:miter lim="800000"/>
            <a:headEnd/>
            <a:tailEnd/>
          </a:ln>
        </p:spPr>
        <p:txBody>
          <a:bodyPr anchor="ctr"/>
          <a:lstStyle/>
          <a:p>
            <a:pPr algn="ctr" eaLnBrk="0" hangingPunct="0"/>
            <a:r>
              <a:rPr lang="en-US" sz="2400" b="1" dirty="0" smtClean="0">
                <a:solidFill>
                  <a:schemeClr val="tx2"/>
                </a:solidFill>
              </a:rPr>
              <a:t>3-year vs. 17-year Vehicle Choice Modeling Approach</a:t>
            </a:r>
            <a:endParaRPr lang="en-US" sz="2400" b="1" dirty="0">
              <a:solidFill>
                <a:schemeClr val="tx2"/>
              </a:solidFill>
            </a:endParaRPr>
          </a:p>
        </p:txBody>
      </p:sp>
      <p:sp>
        <p:nvSpPr>
          <p:cNvPr id="26" name="TextBox 6"/>
          <p:cNvSpPr txBox="1">
            <a:spLocks noChangeArrowheads="1"/>
          </p:cNvSpPr>
          <p:nvPr/>
        </p:nvSpPr>
        <p:spPr bwMode="auto">
          <a:xfrm>
            <a:off x="1409700" y="1082675"/>
            <a:ext cx="7391400" cy="2123658"/>
          </a:xfrm>
          <a:prstGeom prst="rect">
            <a:avLst/>
          </a:prstGeom>
          <a:noFill/>
          <a:ln w="9525">
            <a:noFill/>
            <a:miter lim="800000"/>
            <a:headEnd/>
            <a:tailEnd/>
          </a:ln>
        </p:spPr>
        <p:txBody>
          <a:bodyPr wrap="square">
            <a:spAutoFit/>
          </a:bodyPr>
          <a:lstStyle/>
          <a:p>
            <a:pPr marL="180975" indent="-180975">
              <a:spcAft>
                <a:spcPts val="1200"/>
              </a:spcAft>
              <a:buFont typeface="Arial" pitchFamily="34" charset="0"/>
              <a:buChar char="•"/>
            </a:pPr>
            <a:r>
              <a:rPr lang="en-US" sz="1600" dirty="0" smtClean="0">
                <a:sym typeface="Wingdings"/>
              </a:rPr>
              <a:t>In the </a:t>
            </a:r>
            <a:r>
              <a:rPr lang="en-US" sz="1600" u="sng" dirty="0" smtClean="0">
                <a:sym typeface="Wingdings"/>
              </a:rPr>
              <a:t>baseline</a:t>
            </a:r>
            <a:r>
              <a:rPr lang="en-US" sz="1600" dirty="0" smtClean="0">
                <a:sym typeface="Wingdings"/>
              </a:rPr>
              <a:t> modeling approach, all buyers use Joe’s purchase criteria, and all vehicles are offered with technology options that minimize the net present value of the expected payments over the first </a:t>
            </a:r>
            <a:r>
              <a:rPr lang="en-US" sz="1600" u="sng" dirty="0" smtClean="0">
                <a:sym typeface="Wingdings"/>
              </a:rPr>
              <a:t>3 years</a:t>
            </a:r>
            <a:r>
              <a:rPr lang="en-US" sz="1600" dirty="0" smtClean="0">
                <a:sym typeface="Wingdings"/>
              </a:rPr>
              <a:t> of ownership</a:t>
            </a:r>
          </a:p>
          <a:p>
            <a:pPr marL="180975" indent="-180975">
              <a:spcAft>
                <a:spcPts val="1200"/>
              </a:spcAft>
              <a:buFont typeface="Arial" pitchFamily="34" charset="0"/>
              <a:buChar char="•"/>
            </a:pPr>
            <a:r>
              <a:rPr lang="en-US" sz="1600" dirty="0" smtClean="0">
                <a:sym typeface="Wingdings"/>
              </a:rPr>
              <a:t>Vehicles with a low purchase price will capture greater market share</a:t>
            </a:r>
          </a:p>
          <a:p>
            <a:pPr marL="180975" indent="-180975">
              <a:spcAft>
                <a:spcPts val="1200"/>
              </a:spcAft>
              <a:buFont typeface="Arial" pitchFamily="34" charset="0"/>
              <a:buChar char="•"/>
            </a:pPr>
            <a:r>
              <a:rPr lang="en-US" sz="1600" dirty="0" smtClean="0">
                <a:sym typeface="Wingdings"/>
              </a:rPr>
              <a:t>Fuel expenditures are a small part of the total payments over the first three years, so technologies that improve fuel economy must be very cost-effective to be selected as vehicle options  </a:t>
            </a:r>
          </a:p>
        </p:txBody>
      </p:sp>
      <p:pic>
        <p:nvPicPr>
          <p:cNvPr id="1027" name="Picture 3" descr="C:\Users\jzjrw4\AppData\Local\Microsoft\Windows\Temporary Internet Files\Content.IE5\7JIBIBUT\MP900430494[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2425" y="1314450"/>
            <a:ext cx="904875" cy="90487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a:spLocks noChangeArrowheads="1"/>
          </p:cNvSpPr>
          <p:nvPr/>
        </p:nvSpPr>
        <p:spPr bwMode="auto">
          <a:xfrm>
            <a:off x="276225" y="2216150"/>
            <a:ext cx="885825" cy="338554"/>
          </a:xfrm>
          <a:prstGeom prst="rect">
            <a:avLst/>
          </a:prstGeom>
          <a:noFill/>
          <a:ln w="9525">
            <a:noFill/>
            <a:miter lim="800000"/>
            <a:headEnd/>
            <a:tailEnd/>
          </a:ln>
        </p:spPr>
        <p:txBody>
          <a:bodyPr wrap="square">
            <a:spAutoFit/>
          </a:bodyPr>
          <a:lstStyle/>
          <a:p>
            <a:pPr>
              <a:spcAft>
                <a:spcPts val="1200"/>
              </a:spcAft>
            </a:pPr>
            <a:r>
              <a:rPr lang="en-US" sz="1600" b="1" dirty="0" smtClean="0">
                <a:sym typeface="Wingdings"/>
              </a:rPr>
              <a:t>3-year</a:t>
            </a:r>
          </a:p>
        </p:txBody>
      </p:sp>
      <p:cxnSp>
        <p:nvCxnSpPr>
          <p:cNvPr id="3" name="Straight Connector 2"/>
          <p:cNvCxnSpPr/>
          <p:nvPr/>
        </p:nvCxnSpPr>
        <p:spPr>
          <a:xfrm>
            <a:off x="323850" y="3533775"/>
            <a:ext cx="8515350" cy="0"/>
          </a:xfrm>
          <a:prstGeom prst="line">
            <a:avLst/>
          </a:prstGeom>
          <a:ln>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sp>
        <p:nvSpPr>
          <p:cNvPr id="10" name="TextBox 6"/>
          <p:cNvSpPr txBox="1">
            <a:spLocks noChangeArrowheads="1"/>
          </p:cNvSpPr>
          <p:nvPr/>
        </p:nvSpPr>
        <p:spPr bwMode="auto">
          <a:xfrm>
            <a:off x="1409700" y="3940175"/>
            <a:ext cx="7391400" cy="1723549"/>
          </a:xfrm>
          <a:prstGeom prst="rect">
            <a:avLst/>
          </a:prstGeom>
          <a:noFill/>
          <a:ln w="9525">
            <a:noFill/>
            <a:miter lim="800000"/>
            <a:headEnd/>
            <a:tailEnd/>
          </a:ln>
        </p:spPr>
        <p:txBody>
          <a:bodyPr wrap="square">
            <a:spAutoFit/>
          </a:bodyPr>
          <a:lstStyle/>
          <a:p>
            <a:pPr marL="180975" indent="-180975">
              <a:spcAft>
                <a:spcPts val="1200"/>
              </a:spcAft>
              <a:buFont typeface="Arial" pitchFamily="34" charset="0"/>
              <a:buChar char="•"/>
            </a:pPr>
            <a:r>
              <a:rPr lang="en-US" sz="1600" dirty="0" smtClean="0">
                <a:sym typeface="Wingdings"/>
              </a:rPr>
              <a:t>In the </a:t>
            </a:r>
            <a:r>
              <a:rPr lang="en-US" sz="1600" u="sng" dirty="0" smtClean="0">
                <a:sym typeface="Wingdings"/>
              </a:rPr>
              <a:t>sensitivity</a:t>
            </a:r>
            <a:r>
              <a:rPr lang="en-US" sz="1600" dirty="0" smtClean="0">
                <a:sym typeface="Wingdings"/>
              </a:rPr>
              <a:t> modeling approach, all buyers use Sally’s purchase criteria, and all vehicles are offered with technology options that minimize the net present value of the expected payments over the vehicle lifetime of </a:t>
            </a:r>
            <a:r>
              <a:rPr lang="en-US" sz="1600" u="sng" dirty="0" smtClean="0">
                <a:sym typeface="Wingdings"/>
              </a:rPr>
              <a:t>17 years</a:t>
            </a:r>
            <a:endParaRPr lang="en-US" sz="1600" dirty="0" smtClean="0">
              <a:sym typeface="Wingdings"/>
            </a:endParaRPr>
          </a:p>
          <a:p>
            <a:pPr marL="180975" indent="-180975">
              <a:spcAft>
                <a:spcPts val="1200"/>
              </a:spcAft>
              <a:buFont typeface="Arial" pitchFamily="34" charset="0"/>
              <a:buChar char="•"/>
            </a:pPr>
            <a:r>
              <a:rPr lang="en-US" sz="1600" dirty="0" smtClean="0">
                <a:sym typeface="Wingdings"/>
              </a:rPr>
              <a:t>Fuel expenditures, even when discounted over time, are a significant part of total lifetime payments, so a greater degree of technologies that improve fuel economy are selected as vehicle options  </a:t>
            </a:r>
          </a:p>
        </p:txBody>
      </p:sp>
      <p:pic>
        <p:nvPicPr>
          <p:cNvPr id="12" name="Picture 2" descr="C:\Users\jzjrw4\AppData\Local\Microsoft\Windows\Temporary Internet Files\Content.IE5\ULR3K19P\MP900444381[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3855" y="4217901"/>
            <a:ext cx="627007" cy="811300"/>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p:cNvSpPr txBox="1">
            <a:spLocks noChangeArrowheads="1"/>
          </p:cNvSpPr>
          <p:nvPr/>
        </p:nvSpPr>
        <p:spPr bwMode="auto">
          <a:xfrm>
            <a:off x="276225" y="5006975"/>
            <a:ext cx="981075" cy="338554"/>
          </a:xfrm>
          <a:prstGeom prst="rect">
            <a:avLst/>
          </a:prstGeom>
          <a:noFill/>
          <a:ln w="9525">
            <a:noFill/>
            <a:miter lim="800000"/>
            <a:headEnd/>
            <a:tailEnd/>
          </a:ln>
        </p:spPr>
        <p:txBody>
          <a:bodyPr wrap="square">
            <a:spAutoFit/>
          </a:bodyPr>
          <a:lstStyle/>
          <a:p>
            <a:pPr>
              <a:spcAft>
                <a:spcPts val="1200"/>
              </a:spcAft>
            </a:pPr>
            <a:r>
              <a:rPr lang="en-US" sz="1600" b="1" dirty="0" smtClean="0">
                <a:sym typeface="Wingdings"/>
              </a:rPr>
              <a:t>17-year</a:t>
            </a:r>
          </a:p>
        </p:txBody>
      </p:sp>
    </p:spTree>
    <p:extLst>
      <p:ext uri="{BB962C8B-B14F-4D97-AF65-F5344CB8AC3E}">
        <p14:creationId xmlns:p14="http://schemas.microsoft.com/office/powerpoint/2010/main" val="2655978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1"/>
          <p:cNvSpPr>
            <a:spLocks noGrp="1"/>
          </p:cNvSpPr>
          <p:nvPr>
            <p:ph type="ftr" sz="quarter" idx="10"/>
          </p:nvPr>
        </p:nvSpPr>
        <p:spPr>
          <a:noFill/>
        </p:spPr>
        <p:txBody>
          <a:bodyPr/>
          <a:lstStyle/>
          <a:p>
            <a:r>
              <a:rPr lang="en-GB"/>
              <a:t>DRAFT – DO NOT CITE OR QUOTE</a:t>
            </a:r>
            <a:br>
              <a:rPr lang="en-GB"/>
            </a:br>
            <a:r>
              <a:rPr lang="en-GB"/>
              <a:t>For NPC Study Discussion Only</a:t>
            </a:r>
          </a:p>
        </p:txBody>
      </p:sp>
      <p:sp>
        <p:nvSpPr>
          <p:cNvPr id="9219" name="Slide Number Placeholder 2"/>
          <p:cNvSpPr>
            <a:spLocks noGrp="1"/>
          </p:cNvSpPr>
          <p:nvPr>
            <p:ph type="sldNum" sz="quarter" idx="11"/>
          </p:nvPr>
        </p:nvSpPr>
        <p:spPr>
          <a:noFill/>
        </p:spPr>
        <p:txBody>
          <a:bodyPr/>
          <a:lstStyle/>
          <a:p>
            <a:fld id="{149ED8C0-9C3C-4E9F-9855-B63BBDBD9FD4}" type="slidenum">
              <a:rPr lang="en-GB"/>
              <a:pPr/>
              <a:t>8</a:t>
            </a:fld>
            <a:endParaRPr lang="en-GB"/>
          </a:p>
        </p:txBody>
      </p:sp>
      <p:sp>
        <p:nvSpPr>
          <p:cNvPr id="9220" name="Rectangle 2"/>
          <p:cNvSpPr>
            <a:spLocks noChangeArrowheads="1"/>
          </p:cNvSpPr>
          <p:nvPr/>
        </p:nvSpPr>
        <p:spPr bwMode="auto">
          <a:xfrm>
            <a:off x="0" y="0"/>
            <a:ext cx="9144000" cy="685800"/>
          </a:xfrm>
          <a:prstGeom prst="rect">
            <a:avLst/>
          </a:prstGeom>
          <a:noFill/>
          <a:ln w="9525">
            <a:noFill/>
            <a:miter lim="800000"/>
            <a:headEnd/>
            <a:tailEnd/>
          </a:ln>
        </p:spPr>
        <p:txBody>
          <a:bodyPr anchor="ctr"/>
          <a:lstStyle/>
          <a:p>
            <a:pPr algn="ctr" eaLnBrk="0" hangingPunct="0"/>
            <a:r>
              <a:rPr lang="en-US" sz="2400" b="1" dirty="0" smtClean="0">
                <a:solidFill>
                  <a:schemeClr val="tx2"/>
                </a:solidFill>
              </a:rPr>
              <a:t>Fleet Cost of Driving Metric</a:t>
            </a:r>
            <a:endParaRPr lang="en-US" sz="2400" b="1" dirty="0">
              <a:solidFill>
                <a:schemeClr val="tx2"/>
              </a:solidFill>
            </a:endParaRPr>
          </a:p>
        </p:txBody>
      </p:sp>
      <p:sp>
        <p:nvSpPr>
          <p:cNvPr id="26" name="TextBox 6"/>
          <p:cNvSpPr txBox="1">
            <a:spLocks noChangeArrowheads="1"/>
          </p:cNvSpPr>
          <p:nvPr/>
        </p:nvSpPr>
        <p:spPr bwMode="auto">
          <a:xfrm>
            <a:off x="204788" y="892175"/>
            <a:ext cx="8596312" cy="3908762"/>
          </a:xfrm>
          <a:prstGeom prst="rect">
            <a:avLst/>
          </a:prstGeom>
          <a:noFill/>
          <a:ln w="9525">
            <a:noFill/>
            <a:miter lim="800000"/>
            <a:headEnd/>
            <a:tailEnd/>
          </a:ln>
        </p:spPr>
        <p:txBody>
          <a:bodyPr wrap="square">
            <a:spAutoFit/>
          </a:bodyPr>
          <a:lstStyle/>
          <a:p>
            <a:pPr indent="-180975">
              <a:spcAft>
                <a:spcPts val="1200"/>
              </a:spcAft>
            </a:pPr>
            <a:r>
              <a:rPr lang="en-US" b="1" u="sng" dirty="0" smtClean="0"/>
              <a:t>Vehicle + Fuel costs on a $/mile basis</a:t>
            </a:r>
            <a:endParaRPr lang="en-US" u="sng" dirty="0" smtClean="0">
              <a:sym typeface="Wingdings"/>
            </a:endParaRPr>
          </a:p>
          <a:p>
            <a:pPr marL="180975" indent="-180975">
              <a:spcAft>
                <a:spcPts val="1200"/>
              </a:spcAft>
              <a:buFont typeface="Arial" pitchFamily="34" charset="0"/>
              <a:buChar char="•"/>
            </a:pPr>
            <a:r>
              <a:rPr lang="en-US" sz="1600" dirty="0" smtClean="0">
                <a:sym typeface="Wingdings"/>
              </a:rPr>
              <a:t>The </a:t>
            </a:r>
            <a:r>
              <a:rPr lang="en-US" sz="1600" dirty="0">
                <a:sym typeface="Wingdings"/>
              </a:rPr>
              <a:t>fleet </a:t>
            </a:r>
            <a:r>
              <a:rPr lang="en-US" sz="1600" dirty="0" smtClean="0">
                <a:sym typeface="Wingdings"/>
              </a:rPr>
              <a:t>Cost of Driving metric shares key assumptions with the </a:t>
            </a:r>
            <a:r>
              <a:rPr lang="en-US" sz="1600" dirty="0">
                <a:sym typeface="Wingdings"/>
              </a:rPr>
              <a:t>Vehicle Choice </a:t>
            </a:r>
            <a:r>
              <a:rPr lang="en-US" sz="1600" dirty="0" smtClean="0">
                <a:sym typeface="Wingdings"/>
              </a:rPr>
              <a:t>Model</a:t>
            </a:r>
          </a:p>
          <a:p>
            <a:pPr marL="638175" lvl="1" indent="-180975">
              <a:spcAft>
                <a:spcPts val="1200"/>
              </a:spcAft>
              <a:buFont typeface="Arial" pitchFamily="34" charset="0"/>
              <a:buChar char="•"/>
            </a:pPr>
            <a:r>
              <a:rPr lang="en-US" sz="1600" dirty="0" smtClean="0">
                <a:sym typeface="Wingdings"/>
              </a:rPr>
              <a:t>Real cost of money is 8% - this is used to amortize the vehicle price over its lifetime mileage schedule</a:t>
            </a:r>
          </a:p>
          <a:p>
            <a:pPr marL="638175" lvl="1" indent="-180975">
              <a:spcAft>
                <a:spcPts val="1200"/>
              </a:spcAft>
              <a:buFont typeface="Arial" pitchFamily="34" charset="0"/>
              <a:buChar char="•"/>
            </a:pPr>
            <a:r>
              <a:rPr lang="en-US" sz="1600" dirty="0" smtClean="0">
                <a:sym typeface="Wingdings"/>
              </a:rPr>
              <a:t>Same expected annual mileage as a function of vehicle age</a:t>
            </a:r>
          </a:p>
          <a:p>
            <a:pPr marL="180975" indent="-180975">
              <a:spcAft>
                <a:spcPts val="1200"/>
              </a:spcAft>
              <a:buFont typeface="Arial" pitchFamily="34" charset="0"/>
              <a:buChar char="•"/>
            </a:pPr>
            <a:r>
              <a:rPr lang="en-US" sz="1600" dirty="0" smtClean="0">
                <a:sym typeface="Wingdings"/>
              </a:rPr>
              <a:t>The fleet Cost of Driving metric differs from the Vehicle Choice Model in that</a:t>
            </a:r>
          </a:p>
          <a:p>
            <a:pPr marL="638175" lvl="1" indent="-180975">
              <a:spcAft>
                <a:spcPts val="1200"/>
              </a:spcAft>
              <a:buFont typeface="Arial" pitchFamily="34" charset="0"/>
              <a:buChar char="•"/>
            </a:pPr>
            <a:r>
              <a:rPr lang="en-US" sz="1600" dirty="0" smtClean="0">
                <a:sym typeface="Wingdings"/>
              </a:rPr>
              <a:t>It applies a survival rate.  Not all vehicles remain on the road for their expected life</a:t>
            </a:r>
          </a:p>
          <a:p>
            <a:pPr marL="638175" lvl="1" indent="-180975">
              <a:spcAft>
                <a:spcPts val="1200"/>
              </a:spcAft>
              <a:buFont typeface="Arial" pitchFamily="34" charset="0"/>
              <a:buChar char="•"/>
            </a:pPr>
            <a:r>
              <a:rPr lang="en-US" sz="1600" dirty="0" smtClean="0">
                <a:sym typeface="Wingdings"/>
              </a:rPr>
              <a:t>It sums over all vehicles in operation in a given year; it does not quantify the cost of driving a single vehicle over multiple years</a:t>
            </a:r>
          </a:p>
          <a:p>
            <a:pPr marL="638175" lvl="1" indent="-180975">
              <a:spcAft>
                <a:spcPts val="1200"/>
              </a:spcAft>
              <a:buFont typeface="Arial" pitchFamily="34" charset="0"/>
              <a:buChar char="•"/>
            </a:pPr>
            <a:r>
              <a:rPr lang="en-US" sz="1600" dirty="0" smtClean="0">
                <a:sym typeface="Wingdings"/>
              </a:rPr>
              <a:t>It uses projected fuel prices for each year, rather than assuming that the fuel price at time of purchase is the fuel price over the entire vehicle lifetime </a:t>
            </a:r>
          </a:p>
        </p:txBody>
      </p:sp>
    </p:spTree>
    <p:extLst>
      <p:ext uri="{BB962C8B-B14F-4D97-AF65-F5344CB8AC3E}">
        <p14:creationId xmlns:p14="http://schemas.microsoft.com/office/powerpoint/2010/main" val="1685509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3683" y="1879302"/>
            <a:ext cx="8089162" cy="44093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218" name="Footer Placeholder 1"/>
          <p:cNvSpPr>
            <a:spLocks noGrp="1"/>
          </p:cNvSpPr>
          <p:nvPr>
            <p:ph type="ftr" sz="quarter" idx="10"/>
          </p:nvPr>
        </p:nvSpPr>
        <p:spPr>
          <a:noFill/>
        </p:spPr>
        <p:txBody>
          <a:bodyPr/>
          <a:lstStyle/>
          <a:p>
            <a:r>
              <a:rPr lang="en-GB"/>
              <a:t>DRAFT – DO NOT CITE OR QUOTE</a:t>
            </a:r>
            <a:br>
              <a:rPr lang="en-GB"/>
            </a:br>
            <a:r>
              <a:rPr lang="en-GB"/>
              <a:t>For NPC Study Discussion Only</a:t>
            </a:r>
          </a:p>
        </p:txBody>
      </p:sp>
      <p:sp>
        <p:nvSpPr>
          <p:cNvPr id="9219" name="Slide Number Placeholder 2"/>
          <p:cNvSpPr>
            <a:spLocks noGrp="1"/>
          </p:cNvSpPr>
          <p:nvPr>
            <p:ph type="sldNum" sz="quarter" idx="11"/>
          </p:nvPr>
        </p:nvSpPr>
        <p:spPr>
          <a:noFill/>
        </p:spPr>
        <p:txBody>
          <a:bodyPr/>
          <a:lstStyle/>
          <a:p>
            <a:fld id="{149ED8C0-9C3C-4E9F-9855-B63BBDBD9FD4}" type="slidenum">
              <a:rPr lang="en-GB"/>
              <a:pPr/>
              <a:t>9</a:t>
            </a:fld>
            <a:endParaRPr lang="en-GB"/>
          </a:p>
        </p:txBody>
      </p:sp>
      <p:sp>
        <p:nvSpPr>
          <p:cNvPr id="9220" name="Rectangle 2"/>
          <p:cNvSpPr>
            <a:spLocks noChangeArrowheads="1"/>
          </p:cNvSpPr>
          <p:nvPr/>
        </p:nvSpPr>
        <p:spPr bwMode="auto">
          <a:xfrm>
            <a:off x="0" y="0"/>
            <a:ext cx="9144000" cy="685800"/>
          </a:xfrm>
          <a:prstGeom prst="rect">
            <a:avLst/>
          </a:prstGeom>
          <a:noFill/>
          <a:ln w="9525">
            <a:noFill/>
            <a:miter lim="800000"/>
            <a:headEnd/>
            <a:tailEnd/>
          </a:ln>
        </p:spPr>
        <p:txBody>
          <a:bodyPr anchor="ctr"/>
          <a:lstStyle/>
          <a:p>
            <a:pPr algn="ctr" eaLnBrk="0" hangingPunct="0"/>
            <a:r>
              <a:rPr lang="en-US" sz="2400" b="1" dirty="0" smtClean="0">
                <a:solidFill>
                  <a:schemeClr val="tx2"/>
                </a:solidFill>
              </a:rPr>
              <a:t>Back to the Two Buyers</a:t>
            </a:r>
            <a:endParaRPr lang="en-US" sz="2400" b="1" dirty="0">
              <a:solidFill>
                <a:schemeClr val="tx2"/>
              </a:solidFill>
            </a:endParaRPr>
          </a:p>
        </p:txBody>
      </p:sp>
      <p:sp>
        <p:nvSpPr>
          <p:cNvPr id="26" name="TextBox 6"/>
          <p:cNvSpPr txBox="1">
            <a:spLocks noChangeArrowheads="1"/>
          </p:cNvSpPr>
          <p:nvPr/>
        </p:nvSpPr>
        <p:spPr bwMode="auto">
          <a:xfrm>
            <a:off x="109538" y="685800"/>
            <a:ext cx="8596312" cy="1154162"/>
          </a:xfrm>
          <a:prstGeom prst="rect">
            <a:avLst/>
          </a:prstGeom>
          <a:noFill/>
          <a:ln w="9525">
            <a:noFill/>
            <a:miter lim="800000"/>
            <a:headEnd/>
            <a:tailEnd/>
          </a:ln>
        </p:spPr>
        <p:txBody>
          <a:bodyPr wrap="square">
            <a:spAutoFit/>
          </a:bodyPr>
          <a:lstStyle/>
          <a:p>
            <a:pPr marL="180975" indent="-180975">
              <a:spcAft>
                <a:spcPts val="600"/>
              </a:spcAft>
              <a:buFont typeface="Arial" pitchFamily="34" charset="0"/>
              <a:buChar char="•"/>
            </a:pPr>
            <a:r>
              <a:rPr lang="en-US" sz="1600" dirty="0" smtClean="0"/>
              <a:t>Plotted below are the projected Vehicle $/mile and the Vehicle + Fuel $/mile costs over time for Joe’s vehicle and Sally’s vehicle</a:t>
            </a:r>
          </a:p>
          <a:p>
            <a:pPr marL="180975" indent="-180975">
              <a:spcAft>
                <a:spcPts val="600"/>
              </a:spcAft>
              <a:buFont typeface="Arial" pitchFamily="34" charset="0"/>
              <a:buChar char="•"/>
            </a:pPr>
            <a:r>
              <a:rPr lang="en-US" sz="1600" dirty="0" smtClean="0"/>
              <a:t>The Cost of Driving metric averages these costs with all other vehicles on the road for a given year </a:t>
            </a:r>
            <a:endParaRPr lang="en-US" sz="1400" dirty="0" smtClean="0">
              <a:sym typeface="Wingdings"/>
            </a:endParaRPr>
          </a:p>
        </p:txBody>
      </p:sp>
      <p:cxnSp>
        <p:nvCxnSpPr>
          <p:cNvPr id="7" name="Straight Connector 6"/>
          <p:cNvCxnSpPr/>
          <p:nvPr/>
        </p:nvCxnSpPr>
        <p:spPr>
          <a:xfrm>
            <a:off x="3133725" y="2457450"/>
            <a:ext cx="0" cy="3024000"/>
          </a:xfrm>
          <a:prstGeom prst="line">
            <a:avLst/>
          </a:prstGeom>
          <a:ln w="190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3533775" y="2457450"/>
            <a:ext cx="0" cy="3024000"/>
          </a:xfrm>
          <a:prstGeom prst="line">
            <a:avLst/>
          </a:prstGeom>
          <a:ln w="19050">
            <a:solidFill>
              <a:schemeClr val="tx1"/>
            </a:solidFill>
          </a:ln>
        </p:spPr>
        <p:style>
          <a:lnRef idx="2">
            <a:schemeClr val="accent1"/>
          </a:lnRef>
          <a:fillRef idx="0">
            <a:schemeClr val="accent1"/>
          </a:fillRef>
          <a:effectRef idx="1">
            <a:schemeClr val="accent1"/>
          </a:effectRef>
          <a:fontRef idx="minor">
            <a:schemeClr val="tx1"/>
          </a:fontRef>
        </p:style>
      </p:cxnSp>
      <p:sp>
        <p:nvSpPr>
          <p:cNvPr id="9" name="TextBox 6"/>
          <p:cNvSpPr txBox="1">
            <a:spLocks noChangeArrowheads="1"/>
          </p:cNvSpPr>
          <p:nvPr/>
        </p:nvSpPr>
        <p:spPr bwMode="auto">
          <a:xfrm>
            <a:off x="1214438" y="4476749"/>
            <a:ext cx="2166937" cy="219075"/>
          </a:xfrm>
          <a:prstGeom prst="rect">
            <a:avLst/>
          </a:prstGeom>
          <a:noFill/>
          <a:ln w="9525">
            <a:noFill/>
            <a:miter lim="800000"/>
            <a:headEnd/>
            <a:tailEnd/>
          </a:ln>
        </p:spPr>
        <p:txBody>
          <a:bodyPr wrap="square">
            <a:spAutoFit/>
          </a:bodyPr>
          <a:lstStyle/>
          <a:p>
            <a:pPr>
              <a:spcAft>
                <a:spcPts val="1200"/>
              </a:spcAft>
            </a:pPr>
            <a:r>
              <a:rPr lang="en-US" sz="800" dirty="0" smtClean="0"/>
              <a:t>Joe’s Vehicle cost is $0.197 / mile</a:t>
            </a:r>
            <a:endParaRPr lang="en-US" sz="800" dirty="0" smtClean="0">
              <a:sym typeface="Wingdings"/>
            </a:endParaRPr>
          </a:p>
        </p:txBody>
      </p:sp>
      <p:sp>
        <p:nvSpPr>
          <p:cNvPr id="10" name="TextBox 6"/>
          <p:cNvSpPr txBox="1">
            <a:spLocks noChangeArrowheads="1"/>
          </p:cNvSpPr>
          <p:nvPr/>
        </p:nvSpPr>
        <p:spPr bwMode="auto">
          <a:xfrm>
            <a:off x="1214438" y="4162424"/>
            <a:ext cx="2166937" cy="219075"/>
          </a:xfrm>
          <a:prstGeom prst="rect">
            <a:avLst/>
          </a:prstGeom>
          <a:noFill/>
          <a:ln w="9525">
            <a:noFill/>
            <a:miter lim="800000"/>
            <a:headEnd/>
            <a:tailEnd/>
          </a:ln>
        </p:spPr>
        <p:txBody>
          <a:bodyPr wrap="square">
            <a:spAutoFit/>
          </a:bodyPr>
          <a:lstStyle/>
          <a:p>
            <a:pPr>
              <a:spcAft>
                <a:spcPts val="1200"/>
              </a:spcAft>
            </a:pPr>
            <a:r>
              <a:rPr lang="en-US" sz="800" dirty="0" smtClean="0"/>
              <a:t>Sally’s Vehicle cost is $0.213 / mile</a:t>
            </a:r>
            <a:endParaRPr lang="en-US" sz="800" dirty="0" smtClean="0">
              <a:sym typeface="Wingdings"/>
            </a:endParaRPr>
          </a:p>
        </p:txBody>
      </p:sp>
      <p:sp>
        <p:nvSpPr>
          <p:cNvPr id="11" name="TextBox 6"/>
          <p:cNvSpPr txBox="1">
            <a:spLocks noChangeArrowheads="1"/>
          </p:cNvSpPr>
          <p:nvPr/>
        </p:nvSpPr>
        <p:spPr bwMode="auto">
          <a:xfrm>
            <a:off x="1109752" y="2447924"/>
            <a:ext cx="2062073" cy="461665"/>
          </a:xfrm>
          <a:prstGeom prst="rect">
            <a:avLst/>
          </a:prstGeom>
          <a:noFill/>
          <a:ln w="9525">
            <a:noFill/>
            <a:miter lim="800000"/>
            <a:headEnd/>
            <a:tailEnd/>
          </a:ln>
        </p:spPr>
        <p:txBody>
          <a:bodyPr wrap="square">
            <a:spAutoFit/>
          </a:bodyPr>
          <a:lstStyle/>
          <a:p>
            <a:pPr>
              <a:spcAft>
                <a:spcPts val="1200"/>
              </a:spcAft>
            </a:pPr>
            <a:r>
              <a:rPr lang="en-US" sz="800" dirty="0" smtClean="0"/>
              <a:t>Joe’s fuel economy is lower than Sally’s, so he has a higher Vehicle + Fuel cost of driving unless fuel prices drop very low</a:t>
            </a:r>
            <a:endParaRPr lang="en-US" sz="800" dirty="0" smtClean="0">
              <a:sym typeface="Wingdings"/>
            </a:endParaRPr>
          </a:p>
        </p:txBody>
      </p:sp>
      <p:cxnSp>
        <p:nvCxnSpPr>
          <p:cNvPr id="3" name="Straight Connector 2"/>
          <p:cNvCxnSpPr/>
          <p:nvPr/>
        </p:nvCxnSpPr>
        <p:spPr>
          <a:xfrm>
            <a:off x="2128928" y="2878886"/>
            <a:ext cx="312347" cy="433657"/>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sp>
        <p:nvSpPr>
          <p:cNvPr id="18" name="TextBox 6"/>
          <p:cNvSpPr txBox="1">
            <a:spLocks noChangeArrowheads="1"/>
          </p:cNvSpPr>
          <p:nvPr/>
        </p:nvSpPr>
        <p:spPr bwMode="auto">
          <a:xfrm>
            <a:off x="3938587" y="2466974"/>
            <a:ext cx="4357687" cy="500137"/>
          </a:xfrm>
          <a:prstGeom prst="rect">
            <a:avLst/>
          </a:prstGeom>
          <a:noFill/>
          <a:ln w="9525">
            <a:noFill/>
            <a:miter lim="800000"/>
            <a:headEnd/>
            <a:tailEnd/>
          </a:ln>
        </p:spPr>
        <p:txBody>
          <a:bodyPr wrap="square">
            <a:spAutoFit/>
          </a:bodyPr>
          <a:lstStyle/>
          <a:p>
            <a:pPr>
              <a:spcAft>
                <a:spcPts val="300"/>
              </a:spcAft>
            </a:pPr>
            <a:r>
              <a:rPr lang="en-US" sz="800" dirty="0" smtClean="0"/>
              <a:t>Joe’s 2020 Vehicle + Fuel cost of driving averages $0.318 / mile</a:t>
            </a:r>
            <a:endParaRPr lang="en-US" sz="800" dirty="0" smtClean="0">
              <a:sym typeface="Wingdings"/>
            </a:endParaRPr>
          </a:p>
          <a:p>
            <a:pPr>
              <a:spcAft>
                <a:spcPts val="300"/>
              </a:spcAft>
            </a:pPr>
            <a:r>
              <a:rPr lang="en-US" sz="800" b="1" dirty="0" smtClean="0"/>
              <a:t>The 3-year fleet 2020 cost of driving is the average of 300 million or so of these data points from on-road vehicles that were purchased using Joe’s purchase criteria</a:t>
            </a:r>
          </a:p>
        </p:txBody>
      </p:sp>
      <p:sp>
        <p:nvSpPr>
          <p:cNvPr id="13" name="Freeform 12"/>
          <p:cNvSpPr/>
          <p:nvPr/>
        </p:nvSpPr>
        <p:spPr>
          <a:xfrm>
            <a:off x="3328203" y="2589920"/>
            <a:ext cx="652696" cy="644446"/>
          </a:xfrm>
          <a:custGeom>
            <a:avLst/>
            <a:gdLst>
              <a:gd name="connsiteX0" fmla="*/ 0 w 681835"/>
              <a:gd name="connsiteY0" fmla="*/ 290705 h 290705"/>
              <a:gd name="connsiteX1" fmla="*/ 105711 w 681835"/>
              <a:gd name="connsiteY1" fmla="*/ 84569 h 290705"/>
              <a:gd name="connsiteX2" fmla="*/ 681835 w 681835"/>
              <a:gd name="connsiteY2" fmla="*/ 0 h 290705"/>
              <a:gd name="connsiteX0" fmla="*/ 0 w 657795"/>
              <a:gd name="connsiteY0" fmla="*/ 581057 h 581057"/>
              <a:gd name="connsiteX1" fmla="*/ 81671 w 657795"/>
              <a:gd name="connsiteY1" fmla="*/ 84569 h 581057"/>
              <a:gd name="connsiteX2" fmla="*/ 657795 w 657795"/>
              <a:gd name="connsiteY2" fmla="*/ 0 h 581057"/>
            </a:gdLst>
            <a:ahLst/>
            <a:cxnLst>
              <a:cxn ang="0">
                <a:pos x="connsiteX0" y="connsiteY0"/>
              </a:cxn>
              <a:cxn ang="0">
                <a:pos x="connsiteX1" y="connsiteY1"/>
              </a:cxn>
              <a:cxn ang="0">
                <a:pos x="connsiteX2" y="connsiteY2"/>
              </a:cxn>
            </a:cxnLst>
            <a:rect l="l" t="t" r="r" b="b"/>
            <a:pathLst>
              <a:path w="657795" h="581057">
                <a:moveTo>
                  <a:pt x="0" y="581057"/>
                </a:moveTo>
                <a:lnTo>
                  <a:pt x="81671" y="84569"/>
                </a:lnTo>
                <a:lnTo>
                  <a:pt x="657795" y="0"/>
                </a:lnTo>
              </a:path>
            </a:pathLst>
          </a:custGeom>
          <a:noFill/>
          <a:ln>
            <a:solidFill>
              <a:schemeClr val="tx1"/>
            </a:solidFill>
            <a:headEnd type="none" w="med" len="med"/>
            <a:tailEnd type="triangl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Oval 22"/>
          <p:cNvSpPr/>
          <p:nvPr/>
        </p:nvSpPr>
        <p:spPr>
          <a:xfrm rot="-60000">
            <a:off x="3127473" y="3327651"/>
            <a:ext cx="406800" cy="71599"/>
          </a:xfrm>
          <a:prstGeom prst="ellipse">
            <a:avLst/>
          </a:prstGeom>
          <a:noFill/>
          <a:ln w="127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TextBox 6"/>
          <p:cNvSpPr txBox="1">
            <a:spLocks noChangeArrowheads="1"/>
          </p:cNvSpPr>
          <p:nvPr/>
        </p:nvSpPr>
        <p:spPr bwMode="auto">
          <a:xfrm>
            <a:off x="3933308" y="4987683"/>
            <a:ext cx="4357687" cy="500137"/>
          </a:xfrm>
          <a:prstGeom prst="rect">
            <a:avLst/>
          </a:prstGeom>
          <a:noFill/>
          <a:ln w="9525">
            <a:noFill/>
            <a:miter lim="800000"/>
            <a:headEnd/>
            <a:tailEnd/>
          </a:ln>
        </p:spPr>
        <p:txBody>
          <a:bodyPr wrap="square">
            <a:spAutoFit/>
          </a:bodyPr>
          <a:lstStyle/>
          <a:p>
            <a:pPr>
              <a:spcAft>
                <a:spcPts val="300"/>
              </a:spcAft>
            </a:pPr>
            <a:r>
              <a:rPr lang="en-US" sz="800" dirty="0" smtClean="0"/>
              <a:t>Sally’s 2020 Vehicle + Fuel cost of driving averages $0.310 / mile</a:t>
            </a:r>
            <a:endParaRPr lang="en-US" sz="800" dirty="0" smtClean="0">
              <a:sym typeface="Wingdings"/>
            </a:endParaRPr>
          </a:p>
          <a:p>
            <a:pPr>
              <a:spcAft>
                <a:spcPts val="300"/>
              </a:spcAft>
            </a:pPr>
            <a:r>
              <a:rPr lang="en-US" sz="800" b="1" dirty="0" smtClean="0"/>
              <a:t>The 17-year fleet 2020 cost of driving is the average of 300 million or so of these data points from on-road vehicles that were purchased using Sally’s purchase criteria</a:t>
            </a:r>
          </a:p>
        </p:txBody>
      </p:sp>
      <p:sp>
        <p:nvSpPr>
          <p:cNvPr id="16" name="Freeform 15"/>
          <p:cNvSpPr/>
          <p:nvPr/>
        </p:nvSpPr>
        <p:spPr>
          <a:xfrm>
            <a:off x="3333535" y="3401964"/>
            <a:ext cx="655843" cy="1677999"/>
          </a:xfrm>
          <a:custGeom>
            <a:avLst/>
            <a:gdLst>
              <a:gd name="connsiteX0" fmla="*/ 0 w 676550"/>
              <a:gd name="connsiteY0" fmla="*/ 0 h 1448240"/>
              <a:gd name="connsiteX1" fmla="*/ 142710 w 676550"/>
              <a:gd name="connsiteY1" fmla="*/ 1411241 h 1448240"/>
              <a:gd name="connsiteX2" fmla="*/ 676550 w 676550"/>
              <a:gd name="connsiteY2" fmla="*/ 1448240 h 1448240"/>
              <a:gd name="connsiteX0" fmla="*/ 0 w 695600"/>
              <a:gd name="connsiteY0" fmla="*/ 0 h 1924490"/>
              <a:gd name="connsiteX1" fmla="*/ 142710 w 695600"/>
              <a:gd name="connsiteY1" fmla="*/ 1411241 h 1924490"/>
              <a:gd name="connsiteX2" fmla="*/ 695600 w 695600"/>
              <a:gd name="connsiteY2" fmla="*/ 1924490 h 1924490"/>
              <a:gd name="connsiteX0" fmla="*/ 0 w 655843"/>
              <a:gd name="connsiteY0" fmla="*/ 0 h 1677999"/>
              <a:gd name="connsiteX1" fmla="*/ 102953 w 655843"/>
              <a:gd name="connsiteY1" fmla="*/ 1164750 h 1677999"/>
              <a:gd name="connsiteX2" fmla="*/ 655843 w 655843"/>
              <a:gd name="connsiteY2" fmla="*/ 1677999 h 1677999"/>
            </a:gdLst>
            <a:ahLst/>
            <a:cxnLst>
              <a:cxn ang="0">
                <a:pos x="connsiteX0" y="connsiteY0"/>
              </a:cxn>
              <a:cxn ang="0">
                <a:pos x="connsiteX1" y="connsiteY1"/>
              </a:cxn>
              <a:cxn ang="0">
                <a:pos x="connsiteX2" y="connsiteY2"/>
              </a:cxn>
            </a:cxnLst>
            <a:rect l="l" t="t" r="r" b="b"/>
            <a:pathLst>
              <a:path w="655843" h="1677999">
                <a:moveTo>
                  <a:pt x="0" y="0"/>
                </a:moveTo>
                <a:lnTo>
                  <a:pt x="102953" y="1164750"/>
                </a:lnTo>
                <a:lnTo>
                  <a:pt x="655843" y="1677999"/>
                </a:lnTo>
              </a:path>
            </a:pathLst>
          </a:custGeom>
          <a:noFill/>
          <a:ln>
            <a:solidFill>
              <a:schemeClr val="tx1"/>
            </a:solidFill>
            <a:headEnd type="none" w="med" len="med"/>
            <a:tailEnd type="triangl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Oval 24"/>
          <p:cNvSpPr/>
          <p:nvPr/>
        </p:nvSpPr>
        <p:spPr>
          <a:xfrm rot="-60000">
            <a:off x="3131449" y="3240187"/>
            <a:ext cx="406800" cy="71599"/>
          </a:xfrm>
          <a:prstGeom prst="ellipse">
            <a:avLst/>
          </a:prstGeom>
          <a:noFill/>
          <a:ln w="127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9358663"/>
      </p:ext>
    </p:extLst>
  </p:cSld>
  <p:clrMapOvr>
    <a:masterClrMapping/>
  </p:clrMapOvr>
</p:sld>
</file>

<file path=ppt/theme/theme1.xml><?xml version="1.0" encoding="utf-8"?>
<a:theme xmlns:a="http://schemas.openxmlformats.org/drawingml/2006/main" name="NPC">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NPC</Template>
  <TotalTime>34270</TotalTime>
  <Words>1372</Words>
  <Application>Microsoft Office PowerPoint</Application>
  <PresentationFormat>On-screen Show (4:3)</PresentationFormat>
  <Paragraphs>111</Paragraphs>
  <Slides>10</Slides>
  <Notes>9</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NPC</vt:lpstr>
      <vt:lpstr>NPC Future Transportation Fuels Study Vehicle Choice Time Horizons and Cost of Driving Metric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Literature provides upper and lower bounds on cost of fuel economy</dc:title>
  <dc:creator>Ian J Sutherland</dc:creator>
  <cp:lastModifiedBy>Ian J Sutherland</cp:lastModifiedBy>
  <cp:revision>499</cp:revision>
  <dcterms:created xsi:type="dcterms:W3CDTF">2011-03-30T17:13:25Z</dcterms:created>
  <dcterms:modified xsi:type="dcterms:W3CDTF">2012-07-11T20:44:47Z</dcterms:modified>
</cp:coreProperties>
</file>