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3" r:id="rId2"/>
    <p:sldId id="431" r:id="rId3"/>
    <p:sldId id="432" r:id="rId4"/>
    <p:sldId id="425" r:id="rId5"/>
    <p:sldId id="426" r:id="rId6"/>
    <p:sldId id="411" r:id="rId7"/>
    <p:sldId id="427" r:id="rId8"/>
    <p:sldId id="428" r:id="rId9"/>
    <p:sldId id="410" r:id="rId10"/>
    <p:sldId id="351" r:id="rId11"/>
    <p:sldId id="422" r:id="rId1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uneet Verm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0DE5F"/>
    <a:srgbClr val="3333CC"/>
    <a:srgbClr val="C6E6A2"/>
    <a:srgbClr val="DFFDDB"/>
    <a:srgbClr val="FFFFD9"/>
    <a:srgbClr val="E2C5FF"/>
    <a:srgbClr val="FFC489"/>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38" autoAdjust="0"/>
    <p:restoredTop sz="91688" autoAdjust="0"/>
  </p:normalViewPr>
  <p:slideViewPr>
    <p:cSldViewPr snapToGrid="0">
      <p:cViewPr>
        <p:scale>
          <a:sx n="100" d="100"/>
          <a:sy n="100" d="100"/>
        </p:scale>
        <p:origin x="-148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E8023745-5EC7-4379-AC7A-51AC9F8BA028}" type="datetimeFigureOut">
              <a:rPr lang="en-US"/>
              <a:pPr>
                <a:defRPr/>
              </a:pPr>
              <a:t>4/26/2012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8A888791-CB95-4DDD-9342-687A7175DA70}" type="slidenum">
              <a:rPr lang="en-US"/>
              <a:pPr>
                <a:defRPr/>
              </a:pPr>
              <a:t>‹#›</a:t>
            </a:fld>
            <a:endParaRPr lang="en-US" dirty="0"/>
          </a:p>
        </p:txBody>
      </p:sp>
    </p:spTree>
    <p:extLst>
      <p:ext uri="{BB962C8B-B14F-4D97-AF65-F5344CB8AC3E}">
        <p14:creationId xmlns:p14="http://schemas.microsoft.com/office/powerpoint/2010/main" val="19546299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a:p>
            <a:endParaRPr lang="en-US" dirty="0"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latin typeface="Arial" charset="0"/>
              <a:ea typeface="MS PGothic" pitchFamily="34" charset="-128"/>
            </a:endParaRPr>
          </a:p>
          <a:p>
            <a:pPr>
              <a:spcBef>
                <a:spcPct val="0"/>
              </a:spcBef>
            </a:pPr>
            <a:endParaRPr lang="en-US" dirty="0" smtClean="0">
              <a:latin typeface="Arial" charset="0"/>
              <a:ea typeface="MS PGothic" pitchFamily="34" charset="-128"/>
            </a:endParaRPr>
          </a:p>
          <a:p>
            <a:pPr>
              <a:spcBef>
                <a:spcPct val="0"/>
              </a:spcBef>
            </a:pPr>
            <a:endParaRPr lang="en-US" dirty="0" smtClean="0">
              <a:latin typeface="Arial"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0" y="684213"/>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
        <p:nvSpPr>
          <p:cNvPr id="5" name="Line 12"/>
          <p:cNvSpPr>
            <a:spLocks noChangeShapeType="1"/>
          </p:cNvSpPr>
          <p:nvPr userDrawn="1"/>
        </p:nvSpPr>
        <p:spPr bwMode="auto">
          <a:xfrm>
            <a:off x="0" y="6397625"/>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
        <p:nvSpPr>
          <p:cNvPr id="6" name="Text Box 9"/>
          <p:cNvSpPr txBox="1">
            <a:spLocks noChangeArrowheads="1"/>
          </p:cNvSpPr>
          <p:nvPr userDrawn="1"/>
        </p:nvSpPr>
        <p:spPr bwMode="auto">
          <a:xfrm>
            <a:off x="1127125" y="5141913"/>
            <a:ext cx="184150" cy="366712"/>
          </a:xfrm>
          <a:prstGeom prst="rect">
            <a:avLst/>
          </a:prstGeom>
          <a:noFill/>
          <a:ln w="9525">
            <a:noFill/>
            <a:miter lim="800000"/>
            <a:headEnd/>
            <a:tailEnd/>
          </a:ln>
          <a:effectLst/>
        </p:spPr>
        <p:txBody>
          <a:bodyPr wrap="none">
            <a:spAutoFit/>
          </a:bodyPr>
          <a:lstStyle/>
          <a:p>
            <a:pPr>
              <a:defRPr/>
            </a:pPr>
            <a:endParaRPr lang="en-US" dirty="0">
              <a:solidFill>
                <a:srgbClr val="000000"/>
              </a:solidFill>
              <a:latin typeface="+mn-lt"/>
              <a:ea typeface="ＭＳ Ｐゴシック" charset="-128"/>
              <a:cs typeface="ＭＳ Ｐゴシック" charset="-128"/>
            </a:endParaRPr>
          </a:p>
        </p:txBody>
      </p:sp>
      <p:sp>
        <p:nvSpPr>
          <p:cNvPr id="7" name="Text Box 11"/>
          <p:cNvSpPr txBox="1">
            <a:spLocks noChangeArrowheads="1"/>
          </p:cNvSpPr>
          <p:nvPr userDrawn="1"/>
        </p:nvSpPr>
        <p:spPr bwMode="auto">
          <a:xfrm>
            <a:off x="1355725" y="3236913"/>
            <a:ext cx="184150" cy="366712"/>
          </a:xfrm>
          <a:prstGeom prst="rect">
            <a:avLst/>
          </a:prstGeom>
          <a:noFill/>
          <a:ln w="9525">
            <a:noFill/>
            <a:miter lim="800000"/>
            <a:headEnd/>
            <a:tailEnd/>
          </a:ln>
          <a:effectLst/>
        </p:spPr>
        <p:txBody>
          <a:bodyPr wrap="none">
            <a:spAutoFit/>
          </a:bodyPr>
          <a:lstStyle/>
          <a:p>
            <a:pPr>
              <a:defRPr/>
            </a:pPr>
            <a:endParaRPr lang="en-US" dirty="0">
              <a:solidFill>
                <a:srgbClr val="000000"/>
              </a:solidFill>
              <a:latin typeface="+mn-lt"/>
              <a:ea typeface="ＭＳ Ｐゴシック" charset="-128"/>
              <a:cs typeface="ＭＳ Ｐゴシック" charset="-128"/>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8" name="Rectangle 8"/>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9"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A5A96DBD-F5BC-4195-B776-BD73BCF92E54}"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049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8AAC73F9-2CD6-4E02-ADF3-A0C2787CC1BF}"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731838"/>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987425"/>
            <a:ext cx="8229600" cy="5211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CCC14893-F921-4F0B-85A3-4D8F837DBF0F}"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4425292B-A679-416C-8199-79C19F7D1123}"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382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382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6"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D079AA62-91F8-4858-A37B-963ACCC8ECF8}"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8"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8607465B-F6E6-4D2F-A0E1-B2DDC8D10FEA}"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4"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BA9E559A-3CFB-4490-B50A-45355C18AEE4}"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3"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6273124D-0405-4423-B102-7C83EB29C110}"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6"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9425D25E-942F-4F40-94C4-71070F080055}"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6"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3A603F29-52C0-41CC-8687-2C13F4569190}"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fontAlgn="auto">
              <a:spcBef>
                <a:spcPts val="0"/>
              </a:spcBef>
              <a:spcAft>
                <a:spcPts val="0"/>
              </a:spcAft>
              <a:defRPr dirty="0"/>
            </a:lvl1pPr>
          </a:lstStyle>
          <a:p>
            <a:pPr>
              <a:defRPr/>
            </a:pPr>
            <a:r>
              <a:rPr lang="en-US"/>
              <a:t>DRAFT – DO NOT CITE OR QUOTE   For NPC Study Discussion Only</a:t>
            </a:r>
            <a:endParaRPr lang="en-GB"/>
          </a:p>
        </p:txBody>
      </p:sp>
      <p:sp>
        <p:nvSpPr>
          <p:cNvPr id="5" name="Rectangle 7"/>
          <p:cNvSpPr>
            <a:spLocks noGrp="1" noChangeArrowheads="1"/>
          </p:cNvSpPr>
          <p:nvPr>
            <p:ph type="sldNum" sz="quarter" idx="11"/>
          </p:nvPr>
        </p:nvSpPr>
        <p:spPr/>
        <p:txBody>
          <a:bodyPr/>
          <a:lstStyle>
            <a:lvl1pPr fontAlgn="auto">
              <a:spcBef>
                <a:spcPts val="0"/>
              </a:spcBef>
              <a:spcAft>
                <a:spcPts val="0"/>
              </a:spcAft>
              <a:defRPr/>
            </a:lvl1pPr>
          </a:lstStyle>
          <a:p>
            <a:pPr>
              <a:defRPr/>
            </a:pPr>
            <a:fld id="{8FA55539-8125-45B1-B27C-B832CE98E284}"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686800" cy="731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987425"/>
            <a:ext cx="8229600" cy="5211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9" name="Rectangle 5"/>
          <p:cNvSpPr>
            <a:spLocks noGrp="1" noChangeArrowheads="1"/>
          </p:cNvSpPr>
          <p:nvPr>
            <p:ph type="ftr" sz="quarter" idx="3"/>
          </p:nvPr>
        </p:nvSpPr>
        <p:spPr bwMode="auto">
          <a:xfrm>
            <a:off x="3200400" y="6381750"/>
            <a:ext cx="2743200" cy="476250"/>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ctr">
              <a:defRPr sz="1200" b="1" dirty="0">
                <a:solidFill>
                  <a:srgbClr val="000000"/>
                </a:solidFill>
                <a:latin typeface="+mn-lt"/>
                <a:ea typeface="ＭＳ Ｐゴシック" pitchFamily="-128" charset="-128"/>
              </a:defRPr>
            </a:lvl1pPr>
          </a:lstStyle>
          <a:p>
            <a:pPr>
              <a:defRPr/>
            </a:pPr>
            <a:r>
              <a:rPr lang="en-US"/>
              <a:t>DRAFT – DO NOT CITE OR QUOTE   For NPC Study Discussion Only</a:t>
            </a:r>
            <a:endParaRPr lang="en-GB"/>
          </a:p>
        </p:txBody>
      </p:sp>
      <p:sp>
        <p:nvSpPr>
          <p:cNvPr id="1031" name="Rectangle 7"/>
          <p:cNvSpPr>
            <a:spLocks noGrp="1" noChangeArrowheads="1"/>
          </p:cNvSpPr>
          <p:nvPr>
            <p:ph type="sldNum" sz="quarter" idx="4"/>
          </p:nvPr>
        </p:nvSpPr>
        <p:spPr bwMode="auto">
          <a:xfrm>
            <a:off x="8229600" y="6492875"/>
            <a:ext cx="457200" cy="244475"/>
          </a:xfrm>
          <a:prstGeom prst="rect">
            <a:avLst/>
          </a:prstGeom>
          <a:noFill/>
          <a:ln w="9525">
            <a:noFill/>
            <a:miter lim="800000"/>
            <a:headEnd/>
            <a:tailEnd/>
          </a:ln>
          <a:effectLst/>
        </p:spPr>
        <p:txBody>
          <a:bodyPr vert="horz" wrap="square" lIns="91440" tIns="45720" rIns="0" bIns="45720" numCol="1" anchor="ctr" anchorCtr="0" compatLnSpc="1">
            <a:prstTxWarp prst="textNoShape">
              <a:avLst/>
            </a:prstTxWarp>
          </a:bodyPr>
          <a:lstStyle>
            <a:lvl1pPr algn="r">
              <a:defRPr sz="1000">
                <a:solidFill>
                  <a:srgbClr val="000000"/>
                </a:solidFill>
                <a:latin typeface="+mn-lt"/>
                <a:ea typeface="ＭＳ Ｐゴシック" pitchFamily="-128" charset="-128"/>
              </a:defRPr>
            </a:lvl1pPr>
          </a:lstStyle>
          <a:p>
            <a:pPr>
              <a:defRPr/>
            </a:pPr>
            <a:fld id="{C1AE4E68-C482-4516-841B-DF33B50516F5}" type="slidenum">
              <a:rPr lang="en-GB"/>
              <a:pPr>
                <a:defRPr/>
              </a:pPr>
              <a:t>‹#›</a:t>
            </a:fld>
            <a:endParaRPr lang="en-GB" dirty="0"/>
          </a:p>
        </p:txBody>
      </p:sp>
      <p:sp>
        <p:nvSpPr>
          <p:cNvPr id="7" name="Line 10"/>
          <p:cNvSpPr>
            <a:spLocks noChangeShapeType="1"/>
          </p:cNvSpPr>
          <p:nvPr/>
        </p:nvSpPr>
        <p:spPr bwMode="auto">
          <a:xfrm>
            <a:off x="0" y="684213"/>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
        <p:nvSpPr>
          <p:cNvPr id="8" name="Line 12"/>
          <p:cNvSpPr>
            <a:spLocks noChangeShapeType="1"/>
          </p:cNvSpPr>
          <p:nvPr/>
        </p:nvSpPr>
        <p:spPr bwMode="auto">
          <a:xfrm>
            <a:off x="0" y="6397625"/>
            <a:ext cx="9144000" cy="0"/>
          </a:xfrm>
          <a:prstGeom prst="line">
            <a:avLst/>
          </a:prstGeom>
          <a:noFill/>
          <a:ln w="38100">
            <a:solidFill>
              <a:srgbClr val="FF0000"/>
            </a:solidFill>
            <a:round/>
            <a:headEnd/>
            <a:tailEnd/>
          </a:ln>
          <a:effectLst/>
        </p:spPr>
        <p:txBody>
          <a:bodyPr wrap="none" anchor="ctr"/>
          <a:lstStyle/>
          <a:p>
            <a:pPr>
              <a:defRPr/>
            </a:pPr>
            <a:endParaRPr lang="en-US" dirty="0">
              <a:solidFill>
                <a:srgbClr val="000000"/>
              </a:solidFill>
              <a:latin typeface="+mn-lt"/>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ctr" rtl="0" fontAlgn="base">
        <a:spcBef>
          <a:spcPct val="0"/>
        </a:spcBef>
        <a:spcAft>
          <a:spcPct val="0"/>
        </a:spcAft>
        <a:defRPr sz="2400" b="1">
          <a:solidFill>
            <a:schemeClr val="tx2"/>
          </a:solidFill>
          <a:latin typeface="+mj-lt"/>
          <a:ea typeface="MS PGothic" pitchFamily="34" charset="-128"/>
          <a:cs typeface="ＭＳ Ｐゴシック" charset="-128"/>
        </a:defRPr>
      </a:lvl1pPr>
      <a:lvl2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2pPr>
      <a:lvl3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3pPr>
      <a:lvl4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4pPr>
      <a:lvl5pPr algn="ctr" rtl="0" fontAlgn="base">
        <a:spcBef>
          <a:spcPct val="0"/>
        </a:spcBef>
        <a:spcAft>
          <a:spcPct val="0"/>
        </a:spcAft>
        <a:defRPr sz="2400" b="1">
          <a:solidFill>
            <a:schemeClr val="tx2"/>
          </a:solidFill>
          <a:latin typeface="Arial" charset="0"/>
          <a:ea typeface="MS PGothic" pitchFamily="34" charset="-128"/>
          <a:cs typeface="ＭＳ Ｐゴシック" charset="-128"/>
        </a:defRPr>
      </a:lvl5pPr>
      <a:lvl6pPr marL="457200" algn="l" rtl="0" eaLnBrk="1" fontAlgn="base" hangingPunct="1">
        <a:spcBef>
          <a:spcPct val="0"/>
        </a:spcBef>
        <a:spcAft>
          <a:spcPct val="0"/>
        </a:spcAft>
        <a:defRPr sz="2800" b="1">
          <a:solidFill>
            <a:schemeClr val="tx2"/>
          </a:solidFill>
          <a:latin typeface="Arial" charset="0"/>
        </a:defRPr>
      </a:lvl6pPr>
      <a:lvl7pPr marL="914400" algn="l" rtl="0" eaLnBrk="1" fontAlgn="base" hangingPunct="1">
        <a:spcBef>
          <a:spcPct val="0"/>
        </a:spcBef>
        <a:spcAft>
          <a:spcPct val="0"/>
        </a:spcAft>
        <a:defRPr sz="2800" b="1">
          <a:solidFill>
            <a:schemeClr val="tx2"/>
          </a:solidFill>
          <a:latin typeface="Arial" charset="0"/>
        </a:defRPr>
      </a:lvl7pPr>
      <a:lvl8pPr marL="1371600" algn="l" rtl="0" eaLnBrk="1" fontAlgn="base" hangingPunct="1">
        <a:spcBef>
          <a:spcPct val="0"/>
        </a:spcBef>
        <a:spcAft>
          <a:spcPct val="0"/>
        </a:spcAft>
        <a:defRPr sz="2800" b="1">
          <a:solidFill>
            <a:schemeClr val="tx2"/>
          </a:solidFill>
          <a:latin typeface="Arial" charset="0"/>
        </a:defRPr>
      </a:lvl8pPr>
      <a:lvl9pPr marL="1828800" algn="l" rtl="0" eaLnBrk="1" fontAlgn="base" hangingPunct="1">
        <a:spcBef>
          <a:spcPct val="0"/>
        </a:spcBef>
        <a:spcAft>
          <a:spcPct val="0"/>
        </a:spcAft>
        <a:defRPr sz="2800" b="1">
          <a:solidFill>
            <a:schemeClr val="tx2"/>
          </a:solidFill>
          <a:latin typeface="Arial" charset="0"/>
        </a:defRPr>
      </a:lvl9pPr>
    </p:titleStyle>
    <p:bodyStyle>
      <a:lvl1pPr marL="231775" indent="-231775" algn="l" rtl="0" fontAlgn="base">
        <a:spcBef>
          <a:spcPct val="20000"/>
        </a:spcBef>
        <a:spcAft>
          <a:spcPct val="0"/>
        </a:spcAft>
        <a:buClr>
          <a:srgbClr val="FF0000"/>
        </a:buClr>
        <a:buChar char="•"/>
        <a:defRPr sz="2400">
          <a:solidFill>
            <a:schemeClr val="tx1"/>
          </a:solidFill>
          <a:latin typeface="+mn-lt"/>
          <a:ea typeface="MS PGothic" pitchFamily="34" charset="-128"/>
          <a:cs typeface="ＭＳ Ｐゴシック" charset="-128"/>
        </a:defRPr>
      </a:lvl1pPr>
      <a:lvl2pPr marL="566738" indent="-220663" algn="l" rtl="0" fontAlgn="base">
        <a:spcBef>
          <a:spcPct val="20000"/>
        </a:spcBef>
        <a:spcAft>
          <a:spcPct val="0"/>
        </a:spcAft>
        <a:buClr>
          <a:srgbClr val="FF0000"/>
        </a:buClr>
        <a:buChar char="–"/>
        <a:defRPr sz="2000">
          <a:solidFill>
            <a:schemeClr val="tx1"/>
          </a:solidFill>
          <a:latin typeface="+mn-lt"/>
          <a:ea typeface="MS PGothic" pitchFamily="34" charset="-128"/>
        </a:defRPr>
      </a:lvl2pPr>
      <a:lvl3pPr marL="914400" indent="-233363" algn="l" rtl="0" fontAlgn="base">
        <a:spcBef>
          <a:spcPct val="20000"/>
        </a:spcBef>
        <a:spcAft>
          <a:spcPct val="0"/>
        </a:spcAft>
        <a:buClr>
          <a:srgbClr val="FF0000"/>
        </a:buClr>
        <a:buChar char="•"/>
        <a:defRPr>
          <a:solidFill>
            <a:schemeClr val="tx1"/>
          </a:solidFill>
          <a:latin typeface="+mn-lt"/>
          <a:ea typeface="MS PGothic" pitchFamily="34" charset="-128"/>
        </a:defRPr>
      </a:lvl3pPr>
      <a:lvl4pPr marL="1262063" indent="-233363" algn="l" rtl="0" fontAlgn="base">
        <a:spcBef>
          <a:spcPct val="20000"/>
        </a:spcBef>
        <a:spcAft>
          <a:spcPct val="0"/>
        </a:spcAft>
        <a:buClr>
          <a:srgbClr val="FF0000"/>
        </a:buClr>
        <a:buChar char="–"/>
        <a:defRPr sz="1600">
          <a:solidFill>
            <a:schemeClr val="tx1"/>
          </a:solidFill>
          <a:latin typeface="+mn-lt"/>
          <a:ea typeface="MS PGothic" pitchFamily="34" charset="-128"/>
        </a:defRPr>
      </a:lvl4pPr>
      <a:lvl5pPr marL="1597025" indent="-220663" algn="l" rtl="0" fontAlgn="base">
        <a:spcBef>
          <a:spcPct val="20000"/>
        </a:spcBef>
        <a:spcAft>
          <a:spcPct val="0"/>
        </a:spcAft>
        <a:buClr>
          <a:srgbClr val="FF0000"/>
        </a:buClr>
        <a:buFont typeface="Arial" charset="0"/>
        <a:buChar char="•"/>
        <a:defRPr sz="1400">
          <a:solidFill>
            <a:schemeClr val="tx1"/>
          </a:solidFill>
          <a:latin typeface="+mn-lt"/>
          <a:ea typeface="MS PGothic" pitchFamily="34" charset="-128"/>
        </a:defRPr>
      </a:lvl5pPr>
      <a:lvl6pPr marL="2054225" indent="-220663" algn="l" rtl="0" eaLnBrk="1" fontAlgn="base" hangingPunct="1">
        <a:spcBef>
          <a:spcPct val="20000"/>
        </a:spcBef>
        <a:spcAft>
          <a:spcPct val="0"/>
        </a:spcAft>
        <a:buChar char="»"/>
        <a:defRPr sz="1400">
          <a:solidFill>
            <a:schemeClr val="tx1"/>
          </a:solidFill>
          <a:latin typeface="+mn-lt"/>
          <a:ea typeface="ＭＳ Ｐゴシック" charset="-128"/>
        </a:defRPr>
      </a:lvl6pPr>
      <a:lvl7pPr marL="2511425" indent="-220663" algn="l" rtl="0" eaLnBrk="1" fontAlgn="base" hangingPunct="1">
        <a:spcBef>
          <a:spcPct val="20000"/>
        </a:spcBef>
        <a:spcAft>
          <a:spcPct val="0"/>
        </a:spcAft>
        <a:buChar char="»"/>
        <a:defRPr sz="1400">
          <a:solidFill>
            <a:schemeClr val="tx1"/>
          </a:solidFill>
          <a:latin typeface="+mn-lt"/>
          <a:ea typeface="ＭＳ Ｐゴシック" charset="-128"/>
        </a:defRPr>
      </a:lvl7pPr>
      <a:lvl8pPr marL="2968625" indent="-220663" algn="l" rtl="0" eaLnBrk="1" fontAlgn="base" hangingPunct="1">
        <a:spcBef>
          <a:spcPct val="20000"/>
        </a:spcBef>
        <a:spcAft>
          <a:spcPct val="0"/>
        </a:spcAft>
        <a:buChar char="»"/>
        <a:defRPr sz="1400">
          <a:solidFill>
            <a:schemeClr val="tx1"/>
          </a:solidFill>
          <a:latin typeface="+mn-lt"/>
          <a:ea typeface="ＭＳ Ｐゴシック" charset="-128"/>
        </a:defRPr>
      </a:lvl8pPr>
      <a:lvl9pPr marL="3425825" indent="-220663" algn="l" rtl="0" eaLnBrk="1" fontAlgn="base" hangingPunct="1">
        <a:spcBef>
          <a:spcPct val="20000"/>
        </a:spcBef>
        <a:spcAft>
          <a:spcPct val="0"/>
        </a:spcAft>
        <a:buChar char="»"/>
        <a:defRPr sz="14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5"/>
          <p:cNvSpPr>
            <a:spLocks noGrp="1"/>
          </p:cNvSpPr>
          <p:nvPr>
            <p:ph type="ctrTitle"/>
          </p:nvPr>
        </p:nvSpPr>
        <p:spPr/>
        <p:txBody>
          <a:bodyPr/>
          <a:lstStyle/>
          <a:p>
            <a:pPr>
              <a:lnSpc>
                <a:spcPct val="150000"/>
              </a:lnSpc>
              <a:spcBef>
                <a:spcPts val="1200"/>
              </a:spcBef>
              <a:spcAft>
                <a:spcPts val="1200"/>
              </a:spcAft>
            </a:pPr>
            <a:r>
              <a:rPr lang="en-US" sz="1600" dirty="0" smtClean="0"/>
              <a:t>NPC Future Transportation Fuels Study</a:t>
            </a:r>
            <a:r>
              <a:rPr lang="en-US" dirty="0" smtClean="0"/>
              <a:t/>
            </a:r>
            <a:br>
              <a:rPr lang="en-US" dirty="0" smtClean="0"/>
            </a:br>
            <a:r>
              <a:rPr lang="en-US" dirty="0" smtClean="0"/>
              <a:t>Overview of Light Duty Vehicle</a:t>
            </a:r>
            <a:br>
              <a:rPr lang="en-US" dirty="0" smtClean="0"/>
            </a:br>
            <a:r>
              <a:rPr lang="en-US" dirty="0" smtClean="0"/>
              <a:t>Analytical Models and Tools</a:t>
            </a:r>
          </a:p>
        </p:txBody>
      </p:sp>
      <p:sp>
        <p:nvSpPr>
          <p:cNvPr id="14338" name="Subtitle 6"/>
          <p:cNvSpPr>
            <a:spLocks noGrp="1"/>
          </p:cNvSpPr>
          <p:nvPr>
            <p:ph type="subTitle" idx="1"/>
          </p:nvPr>
        </p:nvSpPr>
        <p:spPr>
          <a:xfrm>
            <a:off x="1371600" y="4364038"/>
            <a:ext cx="6400800" cy="1004887"/>
          </a:xfrm>
        </p:spPr>
        <p:txBody>
          <a:bodyPr/>
          <a:lstStyle/>
          <a:p>
            <a:r>
              <a:rPr lang="en-US" smtClean="0"/>
              <a:t>April </a:t>
            </a:r>
            <a:r>
              <a:rPr lang="en-US" smtClean="0"/>
              <a:t>25, </a:t>
            </a:r>
            <a:r>
              <a:rPr lang="en-US" dirty="0" smtClean="0"/>
              <a:t>2012</a:t>
            </a:r>
          </a:p>
        </p:txBody>
      </p:sp>
      <p:sp>
        <p:nvSpPr>
          <p:cNvPr id="14339"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14340" name="Slide Number Placeholder 4"/>
          <p:cNvSpPr>
            <a:spLocks noGrp="1"/>
          </p:cNvSpPr>
          <p:nvPr>
            <p:ph type="sldNum" sz="quarter" idx="11"/>
          </p:nvPr>
        </p:nvSpPr>
        <p:spPr>
          <a:noFill/>
        </p:spPr>
        <p:txBody>
          <a:bodyPr/>
          <a:lstStyle/>
          <a:p>
            <a:pPr fontAlgn="base">
              <a:spcBef>
                <a:spcPct val="0"/>
              </a:spcBef>
              <a:spcAft>
                <a:spcPct val="0"/>
              </a:spcAft>
            </a:pPr>
            <a:fld id="{FC592850-34E0-42C5-B8FD-5816F65AFF9E}" type="slidenum">
              <a:rPr lang="en-GB" smtClean="0">
                <a:ea typeface="MS PGothic" pitchFamily="34" charset="-128"/>
              </a:rPr>
              <a:pPr fontAlgn="base">
                <a:spcBef>
                  <a:spcPct val="0"/>
                </a:spcBef>
                <a:spcAft>
                  <a:spcPct val="0"/>
                </a:spcAft>
              </a:pPr>
              <a:t>1</a:t>
            </a:fld>
            <a:endParaRPr lang="en-GB" smtClean="0">
              <a:ea typeface="MS PGothic"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0" name="Straight Arrow Connector 89"/>
          <p:cNvCxnSpPr/>
          <p:nvPr/>
        </p:nvCxnSpPr>
        <p:spPr>
          <a:xfrm rot="5400000">
            <a:off x="3696494" y="2293144"/>
            <a:ext cx="2501900" cy="4762"/>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91" name="Straight Arrow Connector 90"/>
          <p:cNvCxnSpPr/>
          <p:nvPr/>
        </p:nvCxnSpPr>
        <p:spPr>
          <a:xfrm rot="5400000">
            <a:off x="2682082" y="2293143"/>
            <a:ext cx="2501900" cy="4763"/>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92" name="Straight Arrow Connector 91"/>
          <p:cNvCxnSpPr/>
          <p:nvPr/>
        </p:nvCxnSpPr>
        <p:spPr>
          <a:xfrm rot="5400000">
            <a:off x="1672432" y="2293143"/>
            <a:ext cx="2501900" cy="4763"/>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p:nvPr/>
        </p:nvCxnSpPr>
        <p:spPr>
          <a:xfrm rot="5400000">
            <a:off x="675482" y="2293143"/>
            <a:ext cx="2501900" cy="4763"/>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94" name="Straight Arrow Connector 93"/>
          <p:cNvCxnSpPr/>
          <p:nvPr/>
        </p:nvCxnSpPr>
        <p:spPr>
          <a:xfrm rot="5400000">
            <a:off x="-326231" y="2293144"/>
            <a:ext cx="2501900" cy="4762"/>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p:nvPr/>
        </p:nvCxnSpPr>
        <p:spPr>
          <a:xfrm rot="5400000">
            <a:off x="4702969" y="2293144"/>
            <a:ext cx="2501900" cy="4762"/>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88" name="Straight Arrow Connector 87"/>
          <p:cNvCxnSpPr/>
          <p:nvPr/>
        </p:nvCxnSpPr>
        <p:spPr>
          <a:xfrm rot="5400000">
            <a:off x="5701507" y="2293143"/>
            <a:ext cx="2501900" cy="4763"/>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rot="5400000">
            <a:off x="-76199" y="5053012"/>
            <a:ext cx="1979612" cy="4763"/>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rot="5400000">
            <a:off x="923132" y="5052219"/>
            <a:ext cx="1979612" cy="6350"/>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rot="5400000">
            <a:off x="1933576" y="5053012"/>
            <a:ext cx="1979612" cy="4763"/>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p:nvPr/>
        </p:nvCxnSpPr>
        <p:spPr>
          <a:xfrm rot="5400000">
            <a:off x="2932113" y="5053013"/>
            <a:ext cx="1979612" cy="4762"/>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2" name="Straight Arrow Connector 81"/>
          <p:cNvCxnSpPr/>
          <p:nvPr/>
        </p:nvCxnSpPr>
        <p:spPr>
          <a:xfrm rot="5400000">
            <a:off x="3943351" y="5053012"/>
            <a:ext cx="1979612" cy="4763"/>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rot="5400000">
            <a:off x="4953001" y="5053012"/>
            <a:ext cx="1979612" cy="4763"/>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p:nvPr/>
        </p:nvCxnSpPr>
        <p:spPr>
          <a:xfrm rot="5400000">
            <a:off x="5952332" y="5052219"/>
            <a:ext cx="1979612" cy="6350"/>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a:off x="6951663" y="5053013"/>
            <a:ext cx="1979612" cy="4762"/>
          </a:xfrm>
          <a:prstGeom prst="straightConnector1">
            <a:avLst/>
          </a:prstGeom>
          <a:ln w="12700">
            <a:solidFill>
              <a:schemeClr val="tx1"/>
            </a:solidFill>
            <a:headEnd type="triangl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rot="5400000">
            <a:off x="6693694" y="2293144"/>
            <a:ext cx="2501900" cy="4762"/>
          </a:xfrm>
          <a:prstGeom prst="straightConnector1">
            <a:avLst/>
          </a:prstGeom>
          <a:ln w="127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25617" name="Title 1"/>
          <p:cNvSpPr>
            <a:spLocks noGrp="1"/>
          </p:cNvSpPr>
          <p:nvPr>
            <p:ph type="title"/>
          </p:nvPr>
        </p:nvSpPr>
        <p:spPr>
          <a:xfrm>
            <a:off x="0" y="0"/>
            <a:ext cx="9144000" cy="731838"/>
          </a:xfrm>
        </p:spPr>
        <p:txBody>
          <a:bodyPr/>
          <a:lstStyle/>
          <a:p>
            <a:r>
              <a:rPr lang="en-US" sz="2200" smtClean="0"/>
              <a:t>Shared Systems across Vehicle Technology Subgroups </a:t>
            </a:r>
          </a:p>
        </p:txBody>
      </p:sp>
      <p:sp>
        <p:nvSpPr>
          <p:cNvPr id="25618"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5619" name="Slide Number Placeholder 4"/>
          <p:cNvSpPr>
            <a:spLocks noGrp="1"/>
          </p:cNvSpPr>
          <p:nvPr>
            <p:ph type="sldNum" sz="quarter" idx="11"/>
          </p:nvPr>
        </p:nvSpPr>
        <p:spPr>
          <a:noFill/>
        </p:spPr>
        <p:txBody>
          <a:bodyPr/>
          <a:lstStyle/>
          <a:p>
            <a:pPr fontAlgn="base">
              <a:spcBef>
                <a:spcPct val="0"/>
              </a:spcBef>
              <a:spcAft>
                <a:spcPct val="0"/>
              </a:spcAft>
            </a:pPr>
            <a:fld id="{A75E4CC4-B947-487A-BDD4-7655FDE2BCD7}" type="slidenum">
              <a:rPr lang="en-GB" smtClean="0">
                <a:ea typeface="MS PGothic" pitchFamily="34" charset="-128"/>
              </a:rPr>
              <a:pPr fontAlgn="base">
                <a:spcBef>
                  <a:spcPct val="0"/>
                </a:spcBef>
                <a:spcAft>
                  <a:spcPct val="0"/>
                </a:spcAft>
              </a:pPr>
              <a:t>10</a:t>
            </a:fld>
            <a:endParaRPr lang="en-GB" smtClean="0">
              <a:ea typeface="MS PGothic" pitchFamily="34" charset="-128"/>
            </a:endParaRPr>
          </a:p>
        </p:txBody>
      </p:sp>
      <p:sp>
        <p:nvSpPr>
          <p:cNvPr id="7" name="Rounded Rectangle 6"/>
          <p:cNvSpPr/>
          <p:nvPr/>
        </p:nvSpPr>
        <p:spPr>
          <a:xfrm>
            <a:off x="449263" y="1162050"/>
            <a:ext cx="7969250" cy="215900"/>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2008 Conventional Vehicle (based on AEO2010) – Baseline</a:t>
            </a:r>
          </a:p>
        </p:txBody>
      </p:sp>
      <p:sp>
        <p:nvSpPr>
          <p:cNvPr id="8" name="Rounded Rectangle 7"/>
          <p:cNvSpPr/>
          <p:nvPr/>
        </p:nvSpPr>
        <p:spPr>
          <a:xfrm>
            <a:off x="1452563" y="815975"/>
            <a:ext cx="935037"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Conventional</a:t>
            </a:r>
          </a:p>
        </p:txBody>
      </p:sp>
      <p:sp>
        <p:nvSpPr>
          <p:cNvPr id="10" name="Rounded Rectangle 9"/>
          <p:cNvSpPr/>
          <p:nvPr/>
        </p:nvSpPr>
        <p:spPr>
          <a:xfrm>
            <a:off x="2457450" y="81597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CNGV</a:t>
            </a:r>
          </a:p>
        </p:txBody>
      </p:sp>
      <p:sp>
        <p:nvSpPr>
          <p:cNvPr id="11" name="Rounded Rectangle 10"/>
          <p:cNvSpPr/>
          <p:nvPr/>
        </p:nvSpPr>
        <p:spPr>
          <a:xfrm>
            <a:off x="3463925" y="815975"/>
            <a:ext cx="935038"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HEV</a:t>
            </a:r>
          </a:p>
        </p:txBody>
      </p:sp>
      <p:sp>
        <p:nvSpPr>
          <p:cNvPr id="12" name="Rounded Rectangle 11"/>
          <p:cNvSpPr/>
          <p:nvPr/>
        </p:nvSpPr>
        <p:spPr>
          <a:xfrm>
            <a:off x="4468813" y="81597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PHEV10</a:t>
            </a:r>
          </a:p>
        </p:txBody>
      </p:sp>
      <p:sp>
        <p:nvSpPr>
          <p:cNvPr id="13" name="Rounded Rectangle 12"/>
          <p:cNvSpPr/>
          <p:nvPr/>
        </p:nvSpPr>
        <p:spPr>
          <a:xfrm>
            <a:off x="5475288" y="815975"/>
            <a:ext cx="935037"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PHEV40</a:t>
            </a:r>
          </a:p>
        </p:txBody>
      </p:sp>
      <p:sp>
        <p:nvSpPr>
          <p:cNvPr id="14" name="Rounded Rectangle 13"/>
          <p:cNvSpPr/>
          <p:nvPr/>
        </p:nvSpPr>
        <p:spPr>
          <a:xfrm>
            <a:off x="6480175" y="81597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BEV100</a:t>
            </a:r>
          </a:p>
        </p:txBody>
      </p:sp>
      <p:sp>
        <p:nvSpPr>
          <p:cNvPr id="15" name="Rounded Rectangle 14"/>
          <p:cNvSpPr/>
          <p:nvPr/>
        </p:nvSpPr>
        <p:spPr>
          <a:xfrm>
            <a:off x="7486650" y="815975"/>
            <a:ext cx="935038"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FCEV</a:t>
            </a:r>
          </a:p>
        </p:txBody>
      </p:sp>
      <p:sp>
        <p:nvSpPr>
          <p:cNvPr id="16" name="Rounded Rectangle 15"/>
          <p:cNvSpPr/>
          <p:nvPr/>
        </p:nvSpPr>
        <p:spPr>
          <a:xfrm>
            <a:off x="449263" y="1419225"/>
            <a:ext cx="7969250" cy="215900"/>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72000" rIns="72000" anchor="ctr"/>
          <a:lstStyle/>
          <a:p>
            <a:pPr algn="ctr" fontAlgn="auto">
              <a:spcBef>
                <a:spcPts val="0"/>
              </a:spcBef>
              <a:spcAft>
                <a:spcPts val="0"/>
              </a:spcAft>
              <a:defRPr/>
            </a:pPr>
            <a:r>
              <a:rPr lang="en-US" sz="1000" dirty="0">
                <a:solidFill>
                  <a:schemeClr val="tx1"/>
                </a:solidFill>
              </a:rPr>
              <a:t>Glider Modification Technology Options for Improved Fuel Economy </a:t>
            </a:r>
          </a:p>
        </p:txBody>
      </p:sp>
      <p:sp>
        <p:nvSpPr>
          <p:cNvPr id="17" name="Rounded Rectangle 16"/>
          <p:cNvSpPr/>
          <p:nvPr/>
        </p:nvSpPr>
        <p:spPr>
          <a:xfrm>
            <a:off x="1463675" y="1757363"/>
            <a:ext cx="3932238" cy="215900"/>
          </a:xfrm>
          <a:prstGeom prst="roundRect">
            <a:avLst/>
          </a:prstGeom>
          <a:solidFill>
            <a:srgbClr val="21FFFF"/>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8000" rIns="0" anchor="ctr"/>
          <a:lstStyle/>
          <a:p>
            <a:pPr algn="ctr" fontAlgn="auto">
              <a:spcBef>
                <a:spcPts val="0"/>
              </a:spcBef>
              <a:spcAft>
                <a:spcPts val="0"/>
              </a:spcAft>
              <a:defRPr/>
            </a:pPr>
            <a:r>
              <a:rPr lang="en-US" sz="1000" dirty="0">
                <a:solidFill>
                  <a:schemeClr val="tx1"/>
                </a:solidFill>
              </a:rPr>
              <a:t>Internal Combustion Engine (SI  ICE)                                                                                    </a:t>
            </a:r>
          </a:p>
        </p:txBody>
      </p:sp>
      <p:sp>
        <p:nvSpPr>
          <p:cNvPr id="18" name="Rounded Rectangle 17"/>
          <p:cNvSpPr/>
          <p:nvPr/>
        </p:nvSpPr>
        <p:spPr>
          <a:xfrm>
            <a:off x="5475288" y="1757363"/>
            <a:ext cx="936625" cy="215900"/>
          </a:xfrm>
          <a:prstGeom prst="roundRect">
            <a:avLst/>
          </a:prstGeom>
          <a:solidFill>
            <a:srgbClr val="CCFFFF"/>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ICE Gen Set</a:t>
            </a:r>
          </a:p>
        </p:txBody>
      </p:sp>
      <p:sp>
        <p:nvSpPr>
          <p:cNvPr id="19" name="Rounded Rectangle 18"/>
          <p:cNvSpPr/>
          <p:nvPr/>
        </p:nvSpPr>
        <p:spPr>
          <a:xfrm>
            <a:off x="5475288" y="2084388"/>
            <a:ext cx="2944812" cy="217487"/>
          </a:xfrm>
          <a:prstGeom prst="roundRect">
            <a:avLst/>
          </a:prstGeom>
          <a:solidFill>
            <a:srgbClr val="CC99FF"/>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Electric Traction System (ETS) - full</a:t>
            </a:r>
          </a:p>
        </p:txBody>
      </p:sp>
      <p:sp>
        <p:nvSpPr>
          <p:cNvPr id="20" name="Rounded Rectangle 19"/>
          <p:cNvSpPr/>
          <p:nvPr/>
        </p:nvSpPr>
        <p:spPr>
          <a:xfrm>
            <a:off x="3460750" y="2084388"/>
            <a:ext cx="1930400" cy="217487"/>
          </a:xfrm>
          <a:prstGeom prst="roundRect">
            <a:avLst/>
          </a:prstGeom>
          <a:solidFill>
            <a:srgbClr val="E4C9FF"/>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000" dirty="0">
                <a:solidFill>
                  <a:schemeClr val="tx1"/>
                </a:solidFill>
              </a:rPr>
              <a:t>ETS - partial</a:t>
            </a:r>
          </a:p>
        </p:txBody>
      </p:sp>
      <p:sp>
        <p:nvSpPr>
          <p:cNvPr id="21" name="Rounded Rectangle 20"/>
          <p:cNvSpPr/>
          <p:nvPr/>
        </p:nvSpPr>
        <p:spPr>
          <a:xfrm>
            <a:off x="3460750" y="2405063"/>
            <a:ext cx="936625" cy="215900"/>
          </a:xfrm>
          <a:prstGeom prst="roundRect">
            <a:avLst/>
          </a:prstGeom>
          <a:solidFill>
            <a:srgbClr val="CAE8AA"/>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Power Battery</a:t>
            </a:r>
          </a:p>
        </p:txBody>
      </p:sp>
      <p:sp>
        <p:nvSpPr>
          <p:cNvPr id="22" name="Rounded Rectangle 21"/>
          <p:cNvSpPr/>
          <p:nvPr/>
        </p:nvSpPr>
        <p:spPr>
          <a:xfrm>
            <a:off x="4476750" y="2405063"/>
            <a:ext cx="2933700" cy="215900"/>
          </a:xfrm>
          <a:prstGeom prst="roundRect">
            <a:avLst/>
          </a:prstGeom>
          <a:solidFill>
            <a:srgbClr val="92D05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Energy Battery</a:t>
            </a:r>
          </a:p>
        </p:txBody>
      </p:sp>
      <p:sp>
        <p:nvSpPr>
          <p:cNvPr id="23" name="Rounded Rectangle 22"/>
          <p:cNvSpPr/>
          <p:nvPr/>
        </p:nvSpPr>
        <p:spPr>
          <a:xfrm>
            <a:off x="7489825" y="2405063"/>
            <a:ext cx="935038" cy="215900"/>
          </a:xfrm>
          <a:prstGeom prst="roundRect">
            <a:avLst/>
          </a:prstGeom>
          <a:solidFill>
            <a:srgbClr val="CAE8AA"/>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Power Battery</a:t>
            </a:r>
          </a:p>
        </p:txBody>
      </p:sp>
      <p:grpSp>
        <p:nvGrpSpPr>
          <p:cNvPr id="25636" name="Group 94"/>
          <p:cNvGrpSpPr>
            <a:grpSpLocks/>
          </p:cNvGrpSpPr>
          <p:nvPr/>
        </p:nvGrpSpPr>
        <p:grpSpPr bwMode="auto">
          <a:xfrm>
            <a:off x="2466975" y="3003550"/>
            <a:ext cx="5957888" cy="215900"/>
            <a:chOff x="2467600" y="2706210"/>
            <a:chExt cx="5957671" cy="216000"/>
          </a:xfrm>
        </p:grpSpPr>
        <p:sp>
          <p:nvSpPr>
            <p:cNvPr id="24" name="Rounded Rectangle 23"/>
            <p:cNvSpPr/>
            <p:nvPr/>
          </p:nvSpPr>
          <p:spPr>
            <a:xfrm>
              <a:off x="7488680" y="2706210"/>
              <a:ext cx="936591" cy="216000"/>
            </a:xfrm>
            <a:prstGeom prst="roundRect">
              <a:avLst/>
            </a:prstGeom>
            <a:solidFill>
              <a:srgbClr val="F4EE0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H2 Storage</a:t>
              </a:r>
            </a:p>
          </p:txBody>
        </p:sp>
        <p:sp>
          <p:nvSpPr>
            <p:cNvPr id="25" name="Rounded Rectangle 24"/>
            <p:cNvSpPr/>
            <p:nvPr/>
          </p:nvSpPr>
          <p:spPr>
            <a:xfrm>
              <a:off x="2467600" y="2706210"/>
              <a:ext cx="936591" cy="216000"/>
            </a:xfrm>
            <a:prstGeom prst="roundRect">
              <a:avLst/>
            </a:prstGeom>
            <a:solidFill>
              <a:srgbClr val="FFFFA7"/>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CNG Storage</a:t>
              </a:r>
            </a:p>
          </p:txBody>
        </p:sp>
      </p:grpSp>
      <p:sp>
        <p:nvSpPr>
          <p:cNvPr id="26" name="Rounded Rectangle 25"/>
          <p:cNvSpPr/>
          <p:nvPr/>
        </p:nvSpPr>
        <p:spPr>
          <a:xfrm>
            <a:off x="7489825" y="2711450"/>
            <a:ext cx="935038" cy="215900"/>
          </a:xfrm>
          <a:prstGeom prst="roundRect">
            <a:avLst/>
          </a:prstGeom>
          <a:solidFill>
            <a:srgbClr val="99CCFF"/>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Fuel Cell Sys</a:t>
            </a:r>
          </a:p>
        </p:txBody>
      </p:sp>
      <p:sp>
        <p:nvSpPr>
          <p:cNvPr id="35" name="Rounded Rectangle 34"/>
          <p:cNvSpPr/>
          <p:nvPr/>
        </p:nvSpPr>
        <p:spPr>
          <a:xfrm>
            <a:off x="1454150" y="5713413"/>
            <a:ext cx="935038" cy="215900"/>
          </a:xfrm>
          <a:prstGeom prst="roundRect">
            <a:avLst/>
          </a:prstGeom>
          <a:solidFill>
            <a:srgbClr val="9A4D0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Gasoline</a:t>
            </a:r>
          </a:p>
        </p:txBody>
      </p:sp>
      <p:sp>
        <p:nvSpPr>
          <p:cNvPr id="36" name="Rounded Rectangle 35"/>
          <p:cNvSpPr/>
          <p:nvPr/>
        </p:nvSpPr>
        <p:spPr>
          <a:xfrm>
            <a:off x="3465513" y="5713413"/>
            <a:ext cx="2941637" cy="215900"/>
          </a:xfrm>
          <a:prstGeom prst="roundRect">
            <a:avLst/>
          </a:prstGeom>
          <a:solidFill>
            <a:srgbClr val="9A4D0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Gasoline</a:t>
            </a:r>
          </a:p>
        </p:txBody>
      </p:sp>
      <p:sp>
        <p:nvSpPr>
          <p:cNvPr id="37" name="Rounded Rectangle 36"/>
          <p:cNvSpPr/>
          <p:nvPr/>
        </p:nvSpPr>
        <p:spPr>
          <a:xfrm>
            <a:off x="2455863" y="5168900"/>
            <a:ext cx="936625" cy="215900"/>
          </a:xfrm>
          <a:prstGeom prst="roundRect">
            <a:avLst/>
          </a:prstGeom>
          <a:solidFill>
            <a:srgbClr val="00660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CNG</a:t>
            </a:r>
          </a:p>
        </p:txBody>
      </p:sp>
      <p:sp>
        <p:nvSpPr>
          <p:cNvPr id="38" name="Rounded Rectangle 37"/>
          <p:cNvSpPr/>
          <p:nvPr/>
        </p:nvSpPr>
        <p:spPr>
          <a:xfrm>
            <a:off x="4473575" y="4892675"/>
            <a:ext cx="2946400" cy="215900"/>
          </a:xfrm>
          <a:prstGeom prst="roundRect">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Electricity</a:t>
            </a:r>
          </a:p>
        </p:txBody>
      </p:sp>
      <p:sp>
        <p:nvSpPr>
          <p:cNvPr id="39" name="Rounded Rectangle 38"/>
          <p:cNvSpPr/>
          <p:nvPr/>
        </p:nvSpPr>
        <p:spPr>
          <a:xfrm>
            <a:off x="7485063" y="4332288"/>
            <a:ext cx="935037" cy="215900"/>
          </a:xfrm>
          <a:prstGeom prst="roundRect">
            <a:avLst/>
          </a:prstGeom>
          <a:solidFill>
            <a:srgbClr val="0033CC"/>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Hydrogen</a:t>
            </a:r>
          </a:p>
        </p:txBody>
      </p:sp>
      <p:sp>
        <p:nvSpPr>
          <p:cNvPr id="40" name="Rounded Rectangle 39"/>
          <p:cNvSpPr/>
          <p:nvPr/>
        </p:nvSpPr>
        <p:spPr>
          <a:xfrm>
            <a:off x="5478463" y="4641850"/>
            <a:ext cx="936625" cy="215900"/>
          </a:xfrm>
          <a:prstGeom prst="roundRect">
            <a:avLst/>
          </a:prstGeom>
          <a:solidFill>
            <a:srgbClr val="8200DA"/>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Elec Infra B</a:t>
            </a:r>
          </a:p>
        </p:txBody>
      </p:sp>
      <p:sp>
        <p:nvSpPr>
          <p:cNvPr id="41" name="Rounded Rectangle 40"/>
          <p:cNvSpPr/>
          <p:nvPr/>
        </p:nvSpPr>
        <p:spPr>
          <a:xfrm>
            <a:off x="4473575" y="4641850"/>
            <a:ext cx="935038" cy="215900"/>
          </a:xfrm>
          <a:prstGeom prst="roundRect">
            <a:avLst/>
          </a:prstGeom>
          <a:solidFill>
            <a:srgbClr val="6200A4"/>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Elec Infra A</a:t>
            </a:r>
          </a:p>
        </p:txBody>
      </p:sp>
      <p:sp>
        <p:nvSpPr>
          <p:cNvPr id="42" name="Rounded Rectangle 41"/>
          <p:cNvSpPr/>
          <p:nvPr/>
        </p:nvSpPr>
        <p:spPr>
          <a:xfrm>
            <a:off x="6481763" y="4641850"/>
            <a:ext cx="936625" cy="215900"/>
          </a:xfrm>
          <a:prstGeom prst="roundRect">
            <a:avLst/>
          </a:prstGeom>
          <a:solidFill>
            <a:srgbClr val="9900FF"/>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Elec Infra C</a:t>
            </a:r>
          </a:p>
        </p:txBody>
      </p:sp>
      <p:sp>
        <p:nvSpPr>
          <p:cNvPr id="43" name="Rounded Rectangle 42"/>
          <p:cNvSpPr/>
          <p:nvPr/>
        </p:nvSpPr>
        <p:spPr>
          <a:xfrm>
            <a:off x="454025" y="3575050"/>
            <a:ext cx="7967663" cy="466725"/>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252000" rIns="0" anchor="ctr"/>
          <a:lstStyle/>
          <a:p>
            <a:pPr marL="541338" fontAlgn="auto">
              <a:spcBef>
                <a:spcPts val="0"/>
              </a:spcBef>
              <a:spcAft>
                <a:spcPts val="0"/>
              </a:spcAft>
              <a:defRPr/>
            </a:pPr>
            <a:r>
              <a:rPr lang="en-US" sz="1000" b="1" dirty="0">
                <a:solidFill>
                  <a:schemeClr val="tx1"/>
                </a:solidFill>
              </a:rPr>
              <a:t>Vehicle Design Point: minimize </a:t>
            </a:r>
            <a:r>
              <a:rPr lang="en-US" sz="1000" b="1" u="sng" dirty="0">
                <a:solidFill>
                  <a:schemeClr val="tx1"/>
                </a:solidFill>
              </a:rPr>
              <a:t>Vehicle Price</a:t>
            </a:r>
            <a:r>
              <a:rPr lang="en-US" sz="1000" b="1" dirty="0">
                <a:solidFill>
                  <a:schemeClr val="tx1"/>
                </a:solidFill>
              </a:rPr>
              <a:t> + </a:t>
            </a:r>
            <a:r>
              <a:rPr lang="en-US" sz="1000" b="1" u="sng" dirty="0">
                <a:solidFill>
                  <a:schemeClr val="tx1"/>
                </a:solidFill>
              </a:rPr>
              <a:t>Fuel Cost</a:t>
            </a:r>
            <a:r>
              <a:rPr lang="en-US" sz="1000" b="1" dirty="0">
                <a:solidFill>
                  <a:schemeClr val="tx1"/>
                </a:solidFill>
              </a:rPr>
              <a:t> subject to Vehicle Choice Model parameters</a:t>
            </a:r>
          </a:p>
        </p:txBody>
      </p:sp>
      <p:sp>
        <p:nvSpPr>
          <p:cNvPr id="44" name="Rounded Rectangle 43"/>
          <p:cNvSpPr/>
          <p:nvPr/>
        </p:nvSpPr>
        <p:spPr>
          <a:xfrm rot="16200000">
            <a:off x="-799306" y="2093119"/>
            <a:ext cx="2068512"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Vehicle and Key Subsystems</a:t>
            </a:r>
          </a:p>
        </p:txBody>
      </p:sp>
      <p:sp>
        <p:nvSpPr>
          <p:cNvPr id="45" name="Rounded Rectangle 44"/>
          <p:cNvSpPr/>
          <p:nvPr/>
        </p:nvSpPr>
        <p:spPr>
          <a:xfrm rot="16200000">
            <a:off x="-571500" y="5038725"/>
            <a:ext cx="1612900"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Fuel + Infrastructure</a:t>
            </a:r>
          </a:p>
        </p:txBody>
      </p:sp>
      <p:cxnSp>
        <p:nvCxnSpPr>
          <p:cNvPr id="47" name="Straight Arrow Connector 46"/>
          <p:cNvCxnSpPr/>
          <p:nvPr/>
        </p:nvCxnSpPr>
        <p:spPr>
          <a:xfrm>
            <a:off x="8458200" y="3808413"/>
            <a:ext cx="252413" cy="1587"/>
          </a:xfrm>
          <a:prstGeom prst="straightConnector1">
            <a:avLst/>
          </a:prstGeom>
          <a:ln w="38100">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48" name="Rounded Rectangle 47"/>
          <p:cNvSpPr/>
          <p:nvPr/>
        </p:nvSpPr>
        <p:spPr>
          <a:xfrm>
            <a:off x="8653463" y="3702050"/>
            <a:ext cx="446087" cy="215900"/>
          </a:xfrm>
          <a:prstGeom prst="roundRect">
            <a:avLst/>
          </a:prstGeom>
          <a:noFill/>
          <a:ln>
            <a:noFill/>
          </a:ln>
        </p:spPr>
        <p:style>
          <a:lnRef idx="1">
            <a:schemeClr val="accent1"/>
          </a:lnRef>
          <a:fillRef idx="3">
            <a:schemeClr val="accent1"/>
          </a:fillRef>
          <a:effectRef idx="2">
            <a:schemeClr val="accent1"/>
          </a:effectRef>
          <a:fontRef idx="minor">
            <a:schemeClr val="lt1"/>
          </a:fontRef>
        </p:style>
        <p:txBody>
          <a:bodyPr lIns="36000" rIns="36000" anchor="ctr"/>
          <a:lstStyle/>
          <a:p>
            <a:pPr algn="ctr" fontAlgn="auto">
              <a:spcBef>
                <a:spcPts val="0"/>
              </a:spcBef>
              <a:spcAft>
                <a:spcPts val="0"/>
              </a:spcAft>
              <a:defRPr/>
            </a:pPr>
            <a:r>
              <a:rPr lang="en-US" sz="1000" b="1" dirty="0">
                <a:solidFill>
                  <a:schemeClr val="tx1"/>
                </a:solidFill>
              </a:rPr>
              <a:t>VCM</a:t>
            </a:r>
          </a:p>
        </p:txBody>
      </p:sp>
      <p:sp>
        <p:nvSpPr>
          <p:cNvPr id="67" name="Rounded Rectangle 66"/>
          <p:cNvSpPr/>
          <p:nvPr/>
        </p:nvSpPr>
        <p:spPr>
          <a:xfrm>
            <a:off x="441325" y="81597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Diesel</a:t>
            </a:r>
          </a:p>
        </p:txBody>
      </p:sp>
      <p:sp>
        <p:nvSpPr>
          <p:cNvPr id="68" name="Rounded Rectangle 67"/>
          <p:cNvSpPr/>
          <p:nvPr/>
        </p:nvSpPr>
        <p:spPr>
          <a:xfrm>
            <a:off x="1452563" y="6054725"/>
            <a:ext cx="935037"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Conventional</a:t>
            </a:r>
          </a:p>
        </p:txBody>
      </p:sp>
      <p:sp>
        <p:nvSpPr>
          <p:cNvPr id="69" name="Rounded Rectangle 68"/>
          <p:cNvSpPr/>
          <p:nvPr/>
        </p:nvSpPr>
        <p:spPr>
          <a:xfrm>
            <a:off x="2457450" y="605472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CNGV</a:t>
            </a:r>
          </a:p>
        </p:txBody>
      </p:sp>
      <p:sp>
        <p:nvSpPr>
          <p:cNvPr id="70" name="Rounded Rectangle 69"/>
          <p:cNvSpPr/>
          <p:nvPr/>
        </p:nvSpPr>
        <p:spPr>
          <a:xfrm>
            <a:off x="3463925" y="6054725"/>
            <a:ext cx="935038"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HEV</a:t>
            </a:r>
          </a:p>
        </p:txBody>
      </p:sp>
      <p:sp>
        <p:nvSpPr>
          <p:cNvPr id="71" name="Rounded Rectangle 70"/>
          <p:cNvSpPr/>
          <p:nvPr/>
        </p:nvSpPr>
        <p:spPr>
          <a:xfrm>
            <a:off x="4468813" y="605472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PHEV10</a:t>
            </a:r>
          </a:p>
        </p:txBody>
      </p:sp>
      <p:sp>
        <p:nvSpPr>
          <p:cNvPr id="72" name="Rounded Rectangle 71"/>
          <p:cNvSpPr/>
          <p:nvPr/>
        </p:nvSpPr>
        <p:spPr>
          <a:xfrm>
            <a:off x="5475288" y="6054725"/>
            <a:ext cx="935037"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PHEV40</a:t>
            </a:r>
          </a:p>
        </p:txBody>
      </p:sp>
      <p:sp>
        <p:nvSpPr>
          <p:cNvPr id="73" name="Rounded Rectangle 72"/>
          <p:cNvSpPr/>
          <p:nvPr/>
        </p:nvSpPr>
        <p:spPr>
          <a:xfrm>
            <a:off x="6480175" y="605472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BEV100</a:t>
            </a:r>
          </a:p>
        </p:txBody>
      </p:sp>
      <p:sp>
        <p:nvSpPr>
          <p:cNvPr id="74" name="Rounded Rectangle 73"/>
          <p:cNvSpPr/>
          <p:nvPr/>
        </p:nvSpPr>
        <p:spPr>
          <a:xfrm>
            <a:off x="7486650" y="6054725"/>
            <a:ext cx="935038"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FCEV</a:t>
            </a:r>
          </a:p>
        </p:txBody>
      </p:sp>
      <p:sp>
        <p:nvSpPr>
          <p:cNvPr id="75" name="Rounded Rectangle 74"/>
          <p:cNvSpPr/>
          <p:nvPr/>
        </p:nvSpPr>
        <p:spPr>
          <a:xfrm>
            <a:off x="441325" y="6054725"/>
            <a:ext cx="936625" cy="21590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Diesel</a:t>
            </a:r>
          </a:p>
        </p:txBody>
      </p:sp>
      <p:sp>
        <p:nvSpPr>
          <p:cNvPr id="76" name="Rounded Rectangle 75"/>
          <p:cNvSpPr/>
          <p:nvPr/>
        </p:nvSpPr>
        <p:spPr>
          <a:xfrm>
            <a:off x="461963" y="5713413"/>
            <a:ext cx="936625" cy="215900"/>
          </a:xfrm>
          <a:prstGeom prst="round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Diesel</a:t>
            </a:r>
          </a:p>
        </p:txBody>
      </p:sp>
      <p:sp>
        <p:nvSpPr>
          <p:cNvPr id="77" name="Rounded Rectangle 76"/>
          <p:cNvSpPr/>
          <p:nvPr/>
        </p:nvSpPr>
        <p:spPr>
          <a:xfrm>
            <a:off x="461963" y="5453063"/>
            <a:ext cx="936625" cy="215900"/>
          </a:xfrm>
          <a:prstGeom prst="roundRect">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CI Biofuel</a:t>
            </a:r>
          </a:p>
        </p:txBody>
      </p:sp>
      <p:sp>
        <p:nvSpPr>
          <p:cNvPr id="78" name="Rounded Rectangle 77"/>
          <p:cNvSpPr/>
          <p:nvPr/>
        </p:nvSpPr>
        <p:spPr>
          <a:xfrm>
            <a:off x="1454150" y="5453063"/>
            <a:ext cx="935038" cy="215900"/>
          </a:xfrm>
          <a:prstGeom prst="roundRect">
            <a:avLst/>
          </a:prstGeom>
          <a:solidFill>
            <a:srgbClr val="00990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SI Biofuel</a:t>
            </a:r>
          </a:p>
        </p:txBody>
      </p:sp>
      <p:sp>
        <p:nvSpPr>
          <p:cNvPr id="79" name="Rounded Rectangle 78"/>
          <p:cNvSpPr/>
          <p:nvPr/>
        </p:nvSpPr>
        <p:spPr>
          <a:xfrm>
            <a:off x="3465513" y="5453063"/>
            <a:ext cx="2941637" cy="215900"/>
          </a:xfrm>
          <a:prstGeom prst="roundRect">
            <a:avLst/>
          </a:prstGeom>
          <a:solidFill>
            <a:srgbClr val="009900"/>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accent3"/>
                </a:solidFill>
              </a:rPr>
              <a:t>SI Biofuel</a:t>
            </a:r>
          </a:p>
        </p:txBody>
      </p:sp>
      <p:sp>
        <p:nvSpPr>
          <p:cNvPr id="87" name="Rounded Rectangle 86"/>
          <p:cNvSpPr/>
          <p:nvPr/>
        </p:nvSpPr>
        <p:spPr>
          <a:xfrm>
            <a:off x="447675" y="1757363"/>
            <a:ext cx="936625" cy="215900"/>
          </a:xfrm>
          <a:prstGeom prst="roundRect">
            <a:avLst/>
          </a:prstGeom>
          <a:solidFill>
            <a:srgbClr val="00F4EE"/>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dirty="0">
                <a:solidFill>
                  <a:schemeClr val="tx1"/>
                </a:solidFill>
              </a:rPr>
              <a:t>CI  ICE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0" y="0"/>
            <a:ext cx="9144000" cy="731838"/>
          </a:xfrm>
        </p:spPr>
        <p:txBody>
          <a:bodyPr/>
          <a:lstStyle/>
          <a:p>
            <a:r>
              <a:rPr lang="en-US" sz="2200" smtClean="0"/>
              <a:t>Toggle Detail and Case Combinations </a:t>
            </a:r>
          </a:p>
        </p:txBody>
      </p:sp>
      <p:sp>
        <p:nvSpPr>
          <p:cNvPr id="26626"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6627" name="Slide Number Placeholder 4"/>
          <p:cNvSpPr>
            <a:spLocks noGrp="1"/>
          </p:cNvSpPr>
          <p:nvPr>
            <p:ph type="sldNum" sz="quarter" idx="11"/>
          </p:nvPr>
        </p:nvSpPr>
        <p:spPr>
          <a:noFill/>
        </p:spPr>
        <p:txBody>
          <a:bodyPr/>
          <a:lstStyle/>
          <a:p>
            <a:pPr fontAlgn="base">
              <a:spcBef>
                <a:spcPct val="0"/>
              </a:spcBef>
              <a:spcAft>
                <a:spcPct val="0"/>
              </a:spcAft>
            </a:pPr>
            <a:fld id="{0EA85136-6188-4504-BB16-77822F97BF4E}" type="slidenum">
              <a:rPr lang="en-GB" smtClean="0">
                <a:ea typeface="MS PGothic" pitchFamily="34" charset="-128"/>
              </a:rPr>
              <a:pPr fontAlgn="base">
                <a:spcBef>
                  <a:spcPct val="0"/>
                </a:spcBef>
                <a:spcAft>
                  <a:spcPct val="0"/>
                </a:spcAft>
              </a:pPr>
              <a:t>11</a:t>
            </a:fld>
            <a:endParaRPr lang="en-GB" smtClean="0">
              <a:ea typeface="MS PGothic" pitchFamily="34" charset="-128"/>
            </a:endParaRPr>
          </a:p>
        </p:txBody>
      </p:sp>
      <p:sp>
        <p:nvSpPr>
          <p:cNvPr id="26628" name="TextBox 6"/>
          <p:cNvSpPr txBox="1">
            <a:spLocks noChangeArrowheads="1"/>
          </p:cNvSpPr>
          <p:nvPr/>
        </p:nvSpPr>
        <p:spPr bwMode="auto">
          <a:xfrm>
            <a:off x="185738" y="5454650"/>
            <a:ext cx="8383587" cy="277813"/>
          </a:xfrm>
          <a:prstGeom prst="rect">
            <a:avLst/>
          </a:prstGeom>
          <a:noFill/>
          <a:ln w="9525">
            <a:noFill/>
            <a:miter lim="800000"/>
            <a:headEnd/>
            <a:tailEnd/>
          </a:ln>
        </p:spPr>
        <p:txBody>
          <a:bodyPr>
            <a:spAutoFit/>
          </a:bodyPr>
          <a:lstStyle/>
          <a:p>
            <a:r>
              <a:rPr lang="en-US" sz="1200" b="1">
                <a:solidFill>
                  <a:srgbClr val="3333CC"/>
                </a:solidFill>
              </a:rPr>
              <a:t>Each case  run with both 3-year and 17-year time horizons for a total of 192 x 2 = 384 cases</a:t>
            </a:r>
          </a:p>
        </p:txBody>
      </p:sp>
      <p:pic>
        <p:nvPicPr>
          <p:cNvPr id="26629" name="Picture 2"/>
          <p:cNvPicPr>
            <a:picLocks noChangeAspect="1" noChangeArrowheads="1"/>
          </p:cNvPicPr>
          <p:nvPr/>
        </p:nvPicPr>
        <p:blipFill>
          <a:blip r:embed="rId2"/>
          <a:srcRect/>
          <a:stretch>
            <a:fillRect/>
          </a:stretch>
        </p:blipFill>
        <p:spPr bwMode="auto">
          <a:xfrm>
            <a:off x="42863" y="1325563"/>
            <a:ext cx="9034462" cy="3438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GB"/>
              <a:t>DRAFT – DO NOT CITE OR QUOTE</a:t>
            </a:r>
            <a:br>
              <a:rPr lang="en-GB"/>
            </a:br>
            <a:r>
              <a:rPr lang="en-GB"/>
              <a:t>For NPC Study Discussion Only</a:t>
            </a:r>
          </a:p>
        </p:txBody>
      </p:sp>
      <p:sp>
        <p:nvSpPr>
          <p:cNvPr id="9219" name="Slide Number Placeholder 2"/>
          <p:cNvSpPr>
            <a:spLocks noGrp="1"/>
          </p:cNvSpPr>
          <p:nvPr>
            <p:ph type="sldNum" sz="quarter" idx="11"/>
          </p:nvPr>
        </p:nvSpPr>
        <p:spPr>
          <a:noFill/>
        </p:spPr>
        <p:txBody>
          <a:bodyPr/>
          <a:lstStyle/>
          <a:p>
            <a:fld id="{149ED8C0-9C3C-4E9F-9855-B63BBDBD9FD4}" type="slidenum">
              <a:rPr lang="en-GB"/>
              <a:pPr/>
              <a:t>2</a:t>
            </a:fld>
            <a:endParaRPr lang="en-GB"/>
          </a:p>
        </p:txBody>
      </p:sp>
      <p:sp>
        <p:nvSpPr>
          <p:cNvPr id="9220" name="Rectangle 2"/>
          <p:cNvSpPr>
            <a:spLocks noChangeArrowheads="1"/>
          </p:cNvSpPr>
          <p:nvPr/>
        </p:nvSpPr>
        <p:spPr bwMode="auto">
          <a:xfrm>
            <a:off x="228600" y="0"/>
            <a:ext cx="8686800" cy="731838"/>
          </a:xfrm>
          <a:prstGeom prst="rect">
            <a:avLst/>
          </a:prstGeom>
          <a:noFill/>
          <a:ln w="9525">
            <a:noFill/>
            <a:miter lim="800000"/>
            <a:headEnd/>
            <a:tailEnd/>
          </a:ln>
        </p:spPr>
        <p:txBody>
          <a:bodyPr anchor="ctr"/>
          <a:lstStyle/>
          <a:p>
            <a:pPr algn="ctr" eaLnBrk="0" hangingPunct="0"/>
            <a:r>
              <a:rPr lang="en-US" sz="2400" b="1" dirty="0" smtClean="0">
                <a:solidFill>
                  <a:schemeClr val="tx2"/>
                </a:solidFill>
              </a:rPr>
              <a:t>Modeling </a:t>
            </a:r>
            <a:r>
              <a:rPr lang="en-US" sz="2400" b="1" dirty="0">
                <a:solidFill>
                  <a:schemeClr val="tx2"/>
                </a:solidFill>
              </a:rPr>
              <a:t>Methodology Overview</a:t>
            </a:r>
          </a:p>
        </p:txBody>
      </p:sp>
      <p:sp>
        <p:nvSpPr>
          <p:cNvPr id="9221" name="Text Box 3"/>
          <p:cNvSpPr txBox="1">
            <a:spLocks noChangeArrowheads="1"/>
          </p:cNvSpPr>
          <p:nvPr/>
        </p:nvSpPr>
        <p:spPr bwMode="auto">
          <a:xfrm>
            <a:off x="246327" y="2252565"/>
            <a:ext cx="2340000" cy="2800767"/>
          </a:xfrm>
          <a:prstGeom prst="rect">
            <a:avLst/>
          </a:prstGeom>
          <a:solidFill>
            <a:srgbClr val="CCECFF"/>
          </a:solidFill>
          <a:ln w="28575">
            <a:solidFill>
              <a:schemeClr val="tx1"/>
            </a:solidFill>
            <a:miter lim="800000"/>
            <a:headEnd/>
            <a:tailEnd/>
          </a:ln>
        </p:spPr>
        <p:txBody>
          <a:bodyPr wrap="square">
            <a:spAutoFit/>
          </a:bodyPr>
          <a:lstStyle/>
          <a:p>
            <a:pPr marL="114300" indent="-114300"/>
            <a:endParaRPr lang="en-US" sz="1200" b="1" u="sng" dirty="0"/>
          </a:p>
          <a:p>
            <a:pPr marL="114300" indent="-114300"/>
            <a:r>
              <a:rPr lang="en-US" sz="1200" b="1" u="sng" dirty="0"/>
              <a:t>Inputs from Study Step </a:t>
            </a:r>
            <a:r>
              <a:rPr lang="en-US" sz="1200" b="1" u="sng" dirty="0" smtClean="0"/>
              <a:t>1</a:t>
            </a:r>
            <a:endParaRPr lang="en-US" sz="1200" b="1" u="sng" baseline="30000" dirty="0"/>
          </a:p>
          <a:p>
            <a:pPr marL="114300" indent="-114300">
              <a:buFontTx/>
              <a:buChar char="•"/>
            </a:pPr>
            <a:r>
              <a:rPr lang="en-US" sz="1400" dirty="0"/>
              <a:t>Vehicle technology </a:t>
            </a:r>
            <a:r>
              <a:rPr lang="en-US" sz="1400" dirty="0" smtClean="0"/>
              <a:t>prices</a:t>
            </a:r>
            <a:endParaRPr lang="en-US" sz="1400" dirty="0"/>
          </a:p>
          <a:p>
            <a:pPr marL="114300" indent="-114300">
              <a:buFontTx/>
              <a:buChar char="•"/>
            </a:pPr>
            <a:r>
              <a:rPr lang="en-US" sz="1400" dirty="0" smtClean="0"/>
              <a:t>Propulsion system prices</a:t>
            </a:r>
            <a:endParaRPr lang="en-US" sz="1400" dirty="0"/>
          </a:p>
          <a:p>
            <a:pPr marL="114300" indent="-114300">
              <a:buFontTx/>
              <a:buChar char="•"/>
            </a:pPr>
            <a:r>
              <a:rPr lang="en-US" sz="1400" dirty="0" smtClean="0"/>
              <a:t>Fueling infrastructure</a:t>
            </a:r>
          </a:p>
          <a:p>
            <a:pPr marL="114300" indent="-114300">
              <a:buFontTx/>
              <a:buChar char="•"/>
            </a:pPr>
            <a:r>
              <a:rPr lang="en-US" sz="1400" dirty="0" smtClean="0"/>
              <a:t>Fuel pathway prices</a:t>
            </a:r>
            <a:endParaRPr lang="en-US" sz="1400" dirty="0"/>
          </a:p>
          <a:p>
            <a:pPr marL="114300" indent="-114300">
              <a:buFontTx/>
              <a:buChar char="•"/>
            </a:pPr>
            <a:r>
              <a:rPr lang="en-US" sz="1400" dirty="0" smtClean="0"/>
              <a:t>Biofuel </a:t>
            </a:r>
            <a:r>
              <a:rPr lang="en-US" sz="1400" dirty="0"/>
              <a:t>supply curves</a:t>
            </a:r>
          </a:p>
          <a:p>
            <a:pPr marL="114300" indent="-114300">
              <a:buFontTx/>
              <a:buChar char="•"/>
            </a:pPr>
            <a:endParaRPr lang="en-US" sz="1400" b="1" u="sng" dirty="0"/>
          </a:p>
          <a:p>
            <a:pPr marL="114300" indent="-114300"/>
            <a:r>
              <a:rPr lang="en-US" sz="1200" b="1" u="sng" dirty="0"/>
              <a:t>Other inputs</a:t>
            </a:r>
          </a:p>
          <a:p>
            <a:pPr marL="180975" indent="-180975">
              <a:buFont typeface="Arial" pitchFamily="34" charset="0"/>
              <a:buChar char="•"/>
            </a:pPr>
            <a:r>
              <a:rPr lang="en-US" sz="1400" dirty="0"/>
              <a:t>AEO2010 oil price scenarios</a:t>
            </a:r>
          </a:p>
          <a:p>
            <a:pPr marL="180975" indent="-180975">
              <a:buFont typeface="Arial" pitchFamily="34" charset="0"/>
              <a:buChar char="•"/>
            </a:pPr>
            <a:r>
              <a:rPr lang="en-US" sz="1400" dirty="0"/>
              <a:t>GHG factors for </a:t>
            </a:r>
            <a:r>
              <a:rPr lang="en-US" sz="1400" dirty="0" smtClean="0"/>
              <a:t>fuels</a:t>
            </a:r>
            <a:r>
              <a:rPr lang="en-US" sz="1100" dirty="0"/>
              <a:t/>
            </a:r>
            <a:br>
              <a:rPr lang="en-US" sz="1100" dirty="0"/>
            </a:br>
            <a:endParaRPr lang="en-US" sz="1400" dirty="0"/>
          </a:p>
        </p:txBody>
      </p:sp>
      <p:sp>
        <p:nvSpPr>
          <p:cNvPr id="9222" name="AutoShape 4"/>
          <p:cNvSpPr>
            <a:spLocks noChangeArrowheads="1"/>
          </p:cNvSpPr>
          <p:nvPr/>
        </p:nvSpPr>
        <p:spPr bwMode="auto">
          <a:xfrm>
            <a:off x="2647503" y="2947890"/>
            <a:ext cx="432000" cy="1447800"/>
          </a:xfrm>
          <a:prstGeom prst="rightArrow">
            <a:avLst>
              <a:gd name="adj1" fmla="val 32454"/>
              <a:gd name="adj2" fmla="val 38394"/>
            </a:avLst>
          </a:prstGeom>
          <a:solidFill>
            <a:srgbClr val="C0C0C0"/>
          </a:solidFill>
          <a:ln w="9525">
            <a:noFill/>
            <a:miter lim="800000"/>
            <a:headEnd/>
            <a:tailEnd/>
          </a:ln>
        </p:spPr>
        <p:txBody>
          <a:bodyPr wrap="none" anchor="ctr"/>
          <a:lstStyle/>
          <a:p>
            <a:endParaRPr lang="en-US"/>
          </a:p>
        </p:txBody>
      </p:sp>
      <p:grpSp>
        <p:nvGrpSpPr>
          <p:cNvPr id="9224" name="Group 6"/>
          <p:cNvGrpSpPr>
            <a:grpSpLocks/>
          </p:cNvGrpSpPr>
          <p:nvPr/>
        </p:nvGrpSpPr>
        <p:grpSpPr bwMode="auto">
          <a:xfrm>
            <a:off x="3161406" y="1461990"/>
            <a:ext cx="2880000" cy="4419600"/>
            <a:chOff x="2304" y="912"/>
            <a:chExt cx="1200" cy="2784"/>
          </a:xfrm>
        </p:grpSpPr>
        <p:sp>
          <p:nvSpPr>
            <p:cNvPr id="9230" name="Rectangle 7"/>
            <p:cNvSpPr>
              <a:spLocks noChangeArrowheads="1"/>
            </p:cNvSpPr>
            <p:nvPr/>
          </p:nvSpPr>
          <p:spPr bwMode="auto">
            <a:xfrm>
              <a:off x="2304" y="912"/>
              <a:ext cx="1200" cy="2784"/>
            </a:xfrm>
            <a:prstGeom prst="rect">
              <a:avLst/>
            </a:prstGeom>
            <a:solidFill>
              <a:srgbClr val="F4EBAA"/>
            </a:solidFill>
            <a:ln w="57150">
              <a:solidFill>
                <a:schemeClr val="tx1"/>
              </a:solidFill>
              <a:miter lim="800000"/>
              <a:headEnd/>
              <a:tailEnd/>
            </a:ln>
          </p:spPr>
          <p:txBody>
            <a:bodyPr wrap="none" anchor="ctr"/>
            <a:lstStyle/>
            <a:p>
              <a:endParaRPr lang="en-US"/>
            </a:p>
          </p:txBody>
        </p:sp>
        <p:sp>
          <p:nvSpPr>
            <p:cNvPr id="9231" name="Rectangle 8"/>
            <p:cNvSpPr>
              <a:spLocks noChangeArrowheads="1"/>
            </p:cNvSpPr>
            <p:nvPr/>
          </p:nvSpPr>
          <p:spPr bwMode="auto">
            <a:xfrm>
              <a:off x="2352" y="2016"/>
              <a:ext cx="1104" cy="576"/>
            </a:xfrm>
            <a:prstGeom prst="rect">
              <a:avLst/>
            </a:prstGeom>
            <a:solidFill>
              <a:srgbClr val="CCFF99"/>
            </a:solidFill>
            <a:ln w="9525">
              <a:solidFill>
                <a:schemeClr val="tx1"/>
              </a:solidFill>
              <a:miter lim="800000"/>
              <a:headEnd/>
              <a:tailEnd/>
            </a:ln>
          </p:spPr>
          <p:txBody>
            <a:bodyPr wrap="none" anchor="ctr"/>
            <a:lstStyle/>
            <a:p>
              <a:pPr algn="ctr"/>
              <a:r>
                <a:rPr lang="en-US" sz="1800" dirty="0"/>
                <a:t>Vehicle</a:t>
              </a:r>
            </a:p>
            <a:p>
              <a:pPr algn="ctr"/>
              <a:r>
                <a:rPr lang="en-US" sz="1800" dirty="0"/>
                <a:t>Choice</a:t>
              </a:r>
            </a:p>
            <a:p>
              <a:pPr algn="ctr"/>
              <a:r>
                <a:rPr lang="en-US" sz="1800" dirty="0" smtClean="0"/>
                <a:t>Model</a:t>
              </a:r>
              <a:endParaRPr lang="en-US" sz="1800" baseline="30000" dirty="0"/>
            </a:p>
          </p:txBody>
        </p:sp>
        <p:sp>
          <p:nvSpPr>
            <p:cNvPr id="9232" name="Rectangle 9"/>
            <p:cNvSpPr>
              <a:spLocks noChangeArrowheads="1"/>
            </p:cNvSpPr>
            <p:nvPr/>
          </p:nvSpPr>
          <p:spPr bwMode="auto">
            <a:xfrm>
              <a:off x="2352" y="2976"/>
              <a:ext cx="1104" cy="576"/>
            </a:xfrm>
            <a:prstGeom prst="rect">
              <a:avLst/>
            </a:prstGeom>
            <a:solidFill>
              <a:srgbClr val="CCFF99"/>
            </a:solidFill>
            <a:ln w="9525">
              <a:solidFill>
                <a:schemeClr val="tx1"/>
              </a:solidFill>
              <a:miter lim="800000"/>
              <a:headEnd/>
              <a:tailEnd/>
            </a:ln>
          </p:spPr>
          <p:txBody>
            <a:bodyPr wrap="none" anchor="ctr"/>
            <a:lstStyle/>
            <a:p>
              <a:pPr algn="ctr"/>
              <a:r>
                <a:rPr lang="en-US" sz="1800" dirty="0"/>
                <a:t>VISION </a:t>
              </a:r>
              <a:r>
                <a:rPr lang="en-US" sz="1800" dirty="0" smtClean="0"/>
                <a:t>Tool </a:t>
              </a:r>
              <a:endParaRPr lang="en-US" sz="1800" dirty="0"/>
            </a:p>
          </p:txBody>
        </p:sp>
        <p:sp>
          <p:nvSpPr>
            <p:cNvPr id="9233" name="Rectangle 10"/>
            <p:cNvSpPr>
              <a:spLocks noChangeArrowheads="1"/>
            </p:cNvSpPr>
            <p:nvPr/>
          </p:nvSpPr>
          <p:spPr bwMode="auto">
            <a:xfrm>
              <a:off x="3056" y="1056"/>
              <a:ext cx="421" cy="576"/>
            </a:xfrm>
            <a:prstGeom prst="rect">
              <a:avLst/>
            </a:prstGeom>
            <a:solidFill>
              <a:srgbClr val="CCFF99"/>
            </a:solidFill>
            <a:ln w="9525">
              <a:solidFill>
                <a:schemeClr val="tx1"/>
              </a:solidFill>
              <a:miter lim="800000"/>
              <a:headEnd/>
              <a:tailEnd/>
            </a:ln>
          </p:spPr>
          <p:txBody>
            <a:bodyPr wrap="none" lIns="0" rIns="0" anchor="ctr"/>
            <a:lstStyle/>
            <a:p>
              <a:pPr algn="ctr"/>
              <a:r>
                <a:rPr lang="en-US" sz="1800" dirty="0"/>
                <a:t>Vehicle</a:t>
              </a:r>
            </a:p>
            <a:p>
              <a:pPr algn="ctr"/>
              <a:r>
                <a:rPr lang="en-US" sz="1800" dirty="0"/>
                <a:t>Attribute</a:t>
              </a:r>
            </a:p>
            <a:p>
              <a:pPr algn="ctr"/>
              <a:r>
                <a:rPr lang="en-US" sz="1800" dirty="0" smtClean="0"/>
                <a:t>Model</a:t>
              </a:r>
              <a:endParaRPr lang="en-US" sz="1800" baseline="30000" dirty="0"/>
            </a:p>
          </p:txBody>
        </p:sp>
        <p:sp>
          <p:nvSpPr>
            <p:cNvPr id="9234" name="AutoShape 11"/>
            <p:cNvSpPr>
              <a:spLocks noChangeArrowheads="1"/>
            </p:cNvSpPr>
            <p:nvPr/>
          </p:nvSpPr>
          <p:spPr bwMode="auto">
            <a:xfrm rot="5400000">
              <a:off x="2376" y="1704"/>
              <a:ext cx="240" cy="240"/>
            </a:xfrm>
            <a:prstGeom prst="rightArrow">
              <a:avLst>
                <a:gd name="adj1" fmla="val 50000"/>
                <a:gd name="adj2" fmla="val 25000"/>
              </a:avLst>
            </a:prstGeom>
            <a:solidFill>
              <a:srgbClr val="008000"/>
            </a:solidFill>
            <a:ln w="9525">
              <a:noFill/>
              <a:miter lim="800000"/>
              <a:headEnd/>
              <a:tailEnd/>
            </a:ln>
          </p:spPr>
          <p:txBody>
            <a:bodyPr wrap="none" anchor="ctr"/>
            <a:lstStyle/>
            <a:p>
              <a:endParaRPr lang="en-US"/>
            </a:p>
          </p:txBody>
        </p:sp>
        <p:sp>
          <p:nvSpPr>
            <p:cNvPr id="9235" name="AutoShape 12"/>
            <p:cNvSpPr>
              <a:spLocks noChangeArrowheads="1"/>
            </p:cNvSpPr>
            <p:nvPr/>
          </p:nvSpPr>
          <p:spPr bwMode="auto">
            <a:xfrm rot="5400000">
              <a:off x="2376" y="2664"/>
              <a:ext cx="240" cy="240"/>
            </a:xfrm>
            <a:prstGeom prst="rightArrow">
              <a:avLst>
                <a:gd name="adj1" fmla="val 50000"/>
                <a:gd name="adj2" fmla="val 25000"/>
              </a:avLst>
            </a:prstGeom>
            <a:solidFill>
              <a:srgbClr val="008000"/>
            </a:solidFill>
            <a:ln w="9525">
              <a:noFill/>
              <a:miter lim="800000"/>
              <a:headEnd/>
              <a:tailEnd/>
            </a:ln>
          </p:spPr>
          <p:txBody>
            <a:bodyPr wrap="none" anchor="ctr"/>
            <a:lstStyle/>
            <a:p>
              <a:endParaRPr lang="en-US"/>
            </a:p>
          </p:txBody>
        </p:sp>
        <p:sp>
          <p:nvSpPr>
            <p:cNvPr id="9236" name="Text Box 13"/>
            <p:cNvSpPr txBox="1">
              <a:spLocks noChangeArrowheads="1"/>
            </p:cNvSpPr>
            <p:nvPr/>
          </p:nvSpPr>
          <p:spPr bwMode="auto">
            <a:xfrm>
              <a:off x="2602" y="1678"/>
              <a:ext cx="624" cy="291"/>
            </a:xfrm>
            <a:prstGeom prst="rect">
              <a:avLst/>
            </a:prstGeom>
            <a:noFill/>
            <a:ln w="9525">
              <a:noFill/>
              <a:miter lim="800000"/>
              <a:headEnd/>
              <a:tailEnd/>
            </a:ln>
          </p:spPr>
          <p:txBody>
            <a:bodyPr wrap="square">
              <a:spAutoFit/>
            </a:bodyPr>
            <a:lstStyle/>
            <a:p>
              <a:r>
                <a:rPr lang="en-US" sz="1200" i="1" dirty="0"/>
                <a:t>Vehicle </a:t>
              </a:r>
              <a:r>
                <a:rPr lang="en-US" sz="1200" i="1" dirty="0" smtClean="0"/>
                <a:t>attributes &amp;</a:t>
              </a:r>
              <a:endParaRPr lang="en-US" sz="1200" i="1" dirty="0"/>
            </a:p>
            <a:p>
              <a:r>
                <a:rPr lang="en-US" sz="1200" i="1" dirty="0" smtClean="0"/>
                <a:t>fuel characteristics</a:t>
              </a:r>
              <a:endParaRPr lang="en-US" sz="1200" i="1" dirty="0"/>
            </a:p>
          </p:txBody>
        </p:sp>
        <p:sp>
          <p:nvSpPr>
            <p:cNvPr id="9237" name="Text Box 14"/>
            <p:cNvSpPr txBox="1">
              <a:spLocks noChangeArrowheads="1"/>
            </p:cNvSpPr>
            <p:nvPr/>
          </p:nvSpPr>
          <p:spPr bwMode="auto">
            <a:xfrm>
              <a:off x="2703" y="2633"/>
              <a:ext cx="694" cy="288"/>
            </a:xfrm>
            <a:prstGeom prst="rect">
              <a:avLst/>
            </a:prstGeom>
            <a:noFill/>
            <a:ln w="9525">
              <a:noFill/>
              <a:miter lim="800000"/>
              <a:headEnd/>
              <a:tailEnd/>
            </a:ln>
          </p:spPr>
          <p:txBody>
            <a:bodyPr wrap="square">
              <a:spAutoFit/>
            </a:bodyPr>
            <a:lstStyle/>
            <a:p>
              <a:r>
                <a:rPr lang="en-US" sz="1200" i="1" dirty="0"/>
                <a:t>Mkt. share by year</a:t>
              </a:r>
            </a:p>
            <a:p>
              <a:r>
                <a:rPr lang="en-US" sz="1200" i="1" dirty="0"/>
                <a:t>for new sales</a:t>
              </a:r>
            </a:p>
          </p:txBody>
        </p:sp>
        <p:sp>
          <p:nvSpPr>
            <p:cNvPr id="22" name="Rectangle 10"/>
            <p:cNvSpPr>
              <a:spLocks noChangeArrowheads="1"/>
            </p:cNvSpPr>
            <p:nvPr/>
          </p:nvSpPr>
          <p:spPr bwMode="auto">
            <a:xfrm>
              <a:off x="2330" y="1056"/>
              <a:ext cx="610" cy="576"/>
            </a:xfrm>
            <a:prstGeom prst="rect">
              <a:avLst/>
            </a:prstGeom>
            <a:solidFill>
              <a:srgbClr val="CCFF99"/>
            </a:solidFill>
            <a:ln w="9525">
              <a:solidFill>
                <a:schemeClr val="tx1"/>
              </a:solidFill>
              <a:miter lim="800000"/>
              <a:headEnd/>
              <a:tailEnd/>
            </a:ln>
          </p:spPr>
          <p:txBody>
            <a:bodyPr wrap="square" lIns="0" rIns="0" anchor="ctr"/>
            <a:lstStyle/>
            <a:p>
              <a:pPr algn="ctr"/>
              <a:r>
                <a:rPr lang="en-US" sz="1800" dirty="0" smtClean="0"/>
                <a:t>Fuels &amp; Infrastructure</a:t>
              </a:r>
              <a:br>
                <a:rPr lang="en-US" sz="1800" dirty="0" smtClean="0"/>
              </a:br>
              <a:r>
                <a:rPr lang="en-US" sz="1800" dirty="0" smtClean="0"/>
                <a:t>Model</a:t>
              </a:r>
              <a:endParaRPr lang="en-US" sz="1800" baseline="30000" dirty="0"/>
            </a:p>
          </p:txBody>
        </p:sp>
        <p:sp>
          <p:nvSpPr>
            <p:cNvPr id="23" name="AutoShape 11"/>
            <p:cNvSpPr>
              <a:spLocks noChangeArrowheads="1"/>
            </p:cNvSpPr>
            <p:nvPr/>
          </p:nvSpPr>
          <p:spPr bwMode="auto">
            <a:xfrm rot="5400000">
              <a:off x="3208" y="1704"/>
              <a:ext cx="240" cy="240"/>
            </a:xfrm>
            <a:prstGeom prst="rightArrow">
              <a:avLst>
                <a:gd name="adj1" fmla="val 50000"/>
                <a:gd name="adj2" fmla="val 25000"/>
              </a:avLst>
            </a:prstGeom>
            <a:solidFill>
              <a:srgbClr val="008000"/>
            </a:solidFill>
            <a:ln w="9525">
              <a:noFill/>
              <a:miter lim="800000"/>
              <a:headEnd/>
              <a:tailEnd/>
            </a:ln>
          </p:spPr>
          <p:txBody>
            <a:bodyPr wrap="none" anchor="ctr"/>
            <a:lstStyle/>
            <a:p>
              <a:endParaRPr lang="en-US"/>
            </a:p>
          </p:txBody>
        </p:sp>
      </p:grpSp>
      <p:sp>
        <p:nvSpPr>
          <p:cNvPr id="247823" name="Text Box 15"/>
          <p:cNvSpPr txBox="1">
            <a:spLocks noChangeArrowheads="1"/>
          </p:cNvSpPr>
          <p:nvPr/>
        </p:nvSpPr>
        <p:spPr bwMode="auto">
          <a:xfrm>
            <a:off x="6576254" y="2376390"/>
            <a:ext cx="2340000" cy="2400657"/>
          </a:xfrm>
          <a:prstGeom prst="rect">
            <a:avLst/>
          </a:prstGeom>
          <a:solidFill>
            <a:srgbClr val="FFCCFF"/>
          </a:solidFill>
          <a:ln w="28575">
            <a:solidFill>
              <a:schemeClr val="tx1"/>
            </a:solidFill>
            <a:miter lim="800000"/>
            <a:headEnd/>
            <a:tailEnd/>
          </a:ln>
          <a:effectLst/>
        </p:spPr>
        <p:txBody>
          <a:bodyPr>
            <a:spAutoFit/>
          </a:bodyPr>
          <a:lstStyle/>
          <a:p>
            <a:pPr marL="114300" indent="-114300">
              <a:defRPr/>
            </a:pPr>
            <a:endParaRPr lang="en-US" sz="1200" b="1" u="sng" dirty="0"/>
          </a:p>
          <a:p>
            <a:pPr marL="114300" indent="-114300">
              <a:defRPr/>
            </a:pPr>
            <a:r>
              <a:rPr lang="en-US" sz="1200" b="1" u="sng" dirty="0"/>
              <a:t>Integrating Parameters</a:t>
            </a:r>
          </a:p>
          <a:p>
            <a:pPr marL="114300" indent="-114300">
              <a:buFontTx/>
              <a:buChar char="•"/>
              <a:defRPr/>
            </a:pPr>
            <a:r>
              <a:rPr lang="en-US" sz="1400" dirty="0"/>
              <a:t>Fuel </a:t>
            </a:r>
            <a:r>
              <a:rPr lang="en-US" sz="1400" dirty="0" smtClean="0"/>
              <a:t>consumed </a:t>
            </a:r>
          </a:p>
          <a:p>
            <a:pPr marL="114300" indent="-114300">
              <a:buFontTx/>
              <a:buChar char="•"/>
              <a:defRPr/>
            </a:pPr>
            <a:r>
              <a:rPr lang="en-US" sz="1400" dirty="0" smtClean="0"/>
              <a:t>GHG emissions </a:t>
            </a:r>
          </a:p>
          <a:p>
            <a:pPr marL="114300" indent="-114300">
              <a:buFontTx/>
              <a:buChar char="•"/>
              <a:defRPr/>
            </a:pPr>
            <a:r>
              <a:rPr lang="en-US" sz="1400" dirty="0" smtClean="0"/>
              <a:t>Fleet share </a:t>
            </a:r>
            <a:r>
              <a:rPr lang="en-US" sz="1400" dirty="0"/>
              <a:t>of </a:t>
            </a:r>
            <a:r>
              <a:rPr lang="en-US" sz="1400" dirty="0" smtClean="0"/>
              <a:t>vehicles </a:t>
            </a:r>
            <a:r>
              <a:rPr lang="en-US" sz="1400" dirty="0"/>
              <a:t>by </a:t>
            </a:r>
            <a:r>
              <a:rPr lang="en-US" sz="1400" dirty="0" smtClean="0"/>
              <a:t>type</a:t>
            </a:r>
            <a:endParaRPr lang="en-US" sz="1400" dirty="0"/>
          </a:p>
          <a:p>
            <a:pPr marL="114300" indent="-114300">
              <a:buFontTx/>
              <a:buChar char="•"/>
              <a:defRPr/>
            </a:pPr>
            <a:r>
              <a:rPr lang="en-US" sz="1400" dirty="0"/>
              <a:t>Vehicle </a:t>
            </a:r>
            <a:r>
              <a:rPr lang="en-US" sz="1400" dirty="0" smtClean="0"/>
              <a:t>cost </a:t>
            </a:r>
            <a:r>
              <a:rPr lang="en-US" sz="1400" dirty="0"/>
              <a:t>of </a:t>
            </a:r>
            <a:r>
              <a:rPr lang="en-US" sz="1400" dirty="0" smtClean="0"/>
              <a:t>fleet </a:t>
            </a:r>
            <a:r>
              <a:rPr lang="en-US" sz="1400" dirty="0"/>
              <a:t>(cents/mile)</a:t>
            </a:r>
          </a:p>
          <a:p>
            <a:pPr marL="114300" indent="-114300">
              <a:buFontTx/>
              <a:buChar char="•"/>
              <a:defRPr/>
            </a:pPr>
            <a:r>
              <a:rPr lang="en-US" sz="1400" dirty="0"/>
              <a:t>Fuel </a:t>
            </a:r>
            <a:r>
              <a:rPr lang="en-US" sz="1400" dirty="0" smtClean="0"/>
              <a:t>cost </a:t>
            </a:r>
            <a:r>
              <a:rPr lang="en-US" sz="1400" dirty="0"/>
              <a:t>(cents/mile)</a:t>
            </a:r>
          </a:p>
          <a:p>
            <a:pPr marL="114300" indent="-114300">
              <a:buFontTx/>
              <a:buChar char="•"/>
              <a:defRPr/>
            </a:pPr>
            <a:r>
              <a:rPr lang="en-US" sz="1400" dirty="0" smtClean="0"/>
              <a:t>Vehicle miles traveled</a:t>
            </a:r>
            <a:br>
              <a:rPr lang="en-US" sz="1400" dirty="0" smtClean="0"/>
            </a:br>
            <a:endParaRPr lang="en-US" sz="1400" dirty="0"/>
          </a:p>
        </p:txBody>
      </p:sp>
      <p:sp>
        <p:nvSpPr>
          <p:cNvPr id="9226" name="WordArt 16"/>
          <p:cNvSpPr>
            <a:spLocks noChangeArrowheads="1" noChangeShapeType="1" noTextEdit="1"/>
          </p:cNvSpPr>
          <p:nvPr/>
        </p:nvSpPr>
        <p:spPr bwMode="auto">
          <a:xfrm>
            <a:off x="633380" y="1093392"/>
            <a:ext cx="1422400" cy="228600"/>
          </a:xfrm>
          <a:prstGeom prst="rect">
            <a:avLst/>
          </a:prstGeom>
        </p:spPr>
        <p:txBody>
          <a:bodyPr wrap="none" fromWordArt="1">
            <a:prstTxWarp prst="textPlain">
              <a:avLst>
                <a:gd name="adj" fmla="val 50000"/>
              </a:avLst>
            </a:prstTxWarp>
          </a:bodyPr>
          <a:lstStyle/>
          <a:p>
            <a:pPr algn="ctr"/>
            <a:r>
              <a:rPr lang="en-US" sz="2400" kern="10" dirty="0">
                <a:ln w="9525">
                  <a:solidFill>
                    <a:srgbClr val="000000"/>
                  </a:solidFill>
                  <a:round/>
                  <a:headEnd/>
                  <a:tailEnd/>
                </a:ln>
                <a:solidFill>
                  <a:srgbClr val="3333CC"/>
                </a:solidFill>
                <a:latin typeface="Arial Black"/>
              </a:rPr>
              <a:t>INPUTS</a:t>
            </a:r>
          </a:p>
        </p:txBody>
      </p:sp>
      <p:sp>
        <p:nvSpPr>
          <p:cNvPr id="9227" name="WordArt 17"/>
          <p:cNvSpPr>
            <a:spLocks noChangeArrowheads="1" noChangeShapeType="1" noTextEdit="1"/>
          </p:cNvSpPr>
          <p:nvPr/>
        </p:nvSpPr>
        <p:spPr bwMode="auto">
          <a:xfrm>
            <a:off x="3778250" y="1093392"/>
            <a:ext cx="1422400" cy="228600"/>
          </a:xfrm>
          <a:prstGeom prst="rect">
            <a:avLst/>
          </a:prstGeom>
        </p:spPr>
        <p:txBody>
          <a:bodyPr wrap="none" fromWordArt="1">
            <a:prstTxWarp prst="textPlain">
              <a:avLst>
                <a:gd name="adj" fmla="val 50000"/>
              </a:avLst>
            </a:prstTxWarp>
          </a:bodyPr>
          <a:lstStyle/>
          <a:p>
            <a:pPr algn="ctr"/>
            <a:r>
              <a:rPr lang="en-US" sz="2400" kern="10" dirty="0">
                <a:ln w="9525">
                  <a:solidFill>
                    <a:srgbClr val="000000"/>
                  </a:solidFill>
                  <a:round/>
                  <a:headEnd/>
                  <a:tailEnd/>
                </a:ln>
                <a:solidFill>
                  <a:srgbClr val="3333CC"/>
                </a:solidFill>
                <a:latin typeface="Arial Black"/>
              </a:rPr>
              <a:t>MODELS</a:t>
            </a:r>
          </a:p>
        </p:txBody>
      </p:sp>
      <p:sp>
        <p:nvSpPr>
          <p:cNvPr id="9228" name="WordArt 18"/>
          <p:cNvSpPr>
            <a:spLocks noChangeArrowheads="1" noChangeShapeType="1" noTextEdit="1"/>
          </p:cNvSpPr>
          <p:nvPr/>
        </p:nvSpPr>
        <p:spPr bwMode="auto">
          <a:xfrm>
            <a:off x="6900243" y="1093392"/>
            <a:ext cx="1557337" cy="228600"/>
          </a:xfrm>
          <a:prstGeom prst="rect">
            <a:avLst/>
          </a:prstGeom>
        </p:spPr>
        <p:txBody>
          <a:bodyPr wrap="none" fromWordArt="1">
            <a:prstTxWarp prst="textPlain">
              <a:avLst>
                <a:gd name="adj" fmla="val 50000"/>
              </a:avLst>
            </a:prstTxWarp>
          </a:bodyPr>
          <a:lstStyle/>
          <a:p>
            <a:pPr algn="ctr"/>
            <a:r>
              <a:rPr lang="en-US" sz="2400" kern="10" dirty="0">
                <a:ln w="9525">
                  <a:solidFill>
                    <a:srgbClr val="000000"/>
                  </a:solidFill>
                  <a:round/>
                  <a:headEnd/>
                  <a:tailEnd/>
                </a:ln>
                <a:solidFill>
                  <a:srgbClr val="3333CC"/>
                </a:solidFill>
                <a:latin typeface="Arial Black"/>
              </a:rPr>
              <a:t>OUTPUTS</a:t>
            </a:r>
          </a:p>
        </p:txBody>
      </p:sp>
      <p:sp>
        <p:nvSpPr>
          <p:cNvPr id="24" name="Left-Right Arrow 23"/>
          <p:cNvSpPr/>
          <p:nvPr/>
        </p:nvSpPr>
        <p:spPr>
          <a:xfrm>
            <a:off x="4720855" y="2073361"/>
            <a:ext cx="223284" cy="148856"/>
          </a:xfrm>
          <a:prstGeom prst="leftRightArrow">
            <a:avLst/>
          </a:prstGeom>
          <a:solidFill>
            <a:srgbClr val="008000"/>
          </a:solidFill>
          <a:ln w="9525">
            <a:noFill/>
            <a:miter lim="800000"/>
            <a:headEnd/>
            <a:tailEnd/>
          </a:ln>
        </p:spPr>
        <p:txBody>
          <a:bodyPr wrap="none" anchor="ctr"/>
          <a:lstStyle/>
          <a:p>
            <a:endParaRPr lang="en-US">
              <a:solidFill>
                <a:schemeClr val="tx1"/>
              </a:solidFill>
              <a:latin typeface="Arial" pitchFamily="34" charset="0"/>
              <a:ea typeface="ＭＳ Ｐゴシック" pitchFamily="34" charset="-128"/>
            </a:endParaRPr>
          </a:p>
        </p:txBody>
      </p:sp>
      <p:sp>
        <p:nvSpPr>
          <p:cNvPr id="25" name="AutoShape 4"/>
          <p:cNvSpPr>
            <a:spLocks noChangeArrowheads="1"/>
          </p:cNvSpPr>
          <p:nvPr/>
        </p:nvSpPr>
        <p:spPr bwMode="auto">
          <a:xfrm>
            <a:off x="6103088" y="2947890"/>
            <a:ext cx="432000" cy="1447800"/>
          </a:xfrm>
          <a:prstGeom prst="rightArrow">
            <a:avLst>
              <a:gd name="adj1" fmla="val 32454"/>
              <a:gd name="adj2" fmla="val 38394"/>
            </a:avLst>
          </a:prstGeom>
          <a:solidFill>
            <a:srgbClr val="C0C0C0"/>
          </a:solidFill>
          <a:ln w="9525">
            <a:noFill/>
            <a:miter lim="800000"/>
            <a:headEnd/>
            <a:tailEnd/>
          </a:ln>
        </p:spPr>
        <p:txBody>
          <a:bodyPr wrap="none" anchor="ctr"/>
          <a:lstStyle/>
          <a:p>
            <a:endParaRPr lang="en-US"/>
          </a:p>
        </p:txBody>
      </p:sp>
    </p:spTree>
    <p:extLst>
      <p:ext uri="{BB962C8B-B14F-4D97-AF65-F5344CB8AC3E}">
        <p14:creationId xmlns:p14="http://schemas.microsoft.com/office/powerpoint/2010/main" val="149405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1"/>
          <p:cNvSpPr txBox="1">
            <a:spLocks noGrp="1"/>
          </p:cNvSpPr>
          <p:nvPr/>
        </p:nvSpPr>
        <p:spPr bwMode="auto">
          <a:xfrm>
            <a:off x="3200400" y="6381750"/>
            <a:ext cx="2743200" cy="476250"/>
          </a:xfrm>
          <a:prstGeom prst="rect">
            <a:avLst/>
          </a:prstGeom>
          <a:noFill/>
          <a:ln w="9525">
            <a:noFill/>
            <a:miter lim="800000"/>
            <a:headEnd/>
            <a:tailEnd/>
          </a:ln>
        </p:spPr>
        <p:txBody>
          <a:bodyPr lIns="0" rIns="0" anchor="ctr"/>
          <a:lstStyle/>
          <a:p>
            <a:pPr algn="ctr"/>
            <a:r>
              <a:rPr lang="en-GB" sz="1200" b="1">
                <a:ea typeface="MS PGothic" pitchFamily="34" charset="-128"/>
              </a:rPr>
              <a:t>DRAFT – DO NOT CITE OR QUOTE</a:t>
            </a:r>
            <a:br>
              <a:rPr lang="en-GB" sz="1200" b="1">
                <a:ea typeface="MS PGothic" pitchFamily="34" charset="-128"/>
              </a:rPr>
            </a:br>
            <a:r>
              <a:rPr lang="en-GB" sz="1200" b="1">
                <a:ea typeface="MS PGothic" pitchFamily="34" charset="-128"/>
              </a:rPr>
              <a:t>For NPC Study Discussion Only</a:t>
            </a:r>
          </a:p>
        </p:txBody>
      </p:sp>
      <p:sp>
        <p:nvSpPr>
          <p:cNvPr id="38915" name="Slide Number Placeholder 2"/>
          <p:cNvSpPr txBox="1">
            <a:spLocks noGrp="1"/>
          </p:cNvSpPr>
          <p:nvPr/>
        </p:nvSpPr>
        <p:spPr bwMode="auto">
          <a:xfrm>
            <a:off x="8229600" y="6492875"/>
            <a:ext cx="457200" cy="244475"/>
          </a:xfrm>
          <a:prstGeom prst="rect">
            <a:avLst/>
          </a:prstGeom>
          <a:noFill/>
          <a:ln w="9525">
            <a:noFill/>
            <a:miter lim="800000"/>
            <a:headEnd/>
            <a:tailEnd/>
          </a:ln>
        </p:spPr>
        <p:txBody>
          <a:bodyPr rIns="0" anchor="ctr"/>
          <a:lstStyle/>
          <a:p>
            <a:pPr algn="r"/>
            <a:fld id="{1DE7E964-19E0-409A-865C-45411AD154F3}" type="slidenum">
              <a:rPr lang="en-GB" sz="1000">
                <a:ea typeface="MS PGothic" pitchFamily="34" charset="-128"/>
              </a:rPr>
              <a:pPr algn="r"/>
              <a:t>3</a:t>
            </a:fld>
            <a:endParaRPr lang="en-GB" sz="1000">
              <a:ea typeface="MS PGothic" pitchFamily="34" charset="-128"/>
            </a:endParaRPr>
          </a:p>
        </p:txBody>
      </p:sp>
      <p:sp>
        <p:nvSpPr>
          <p:cNvPr id="38916" name="Rectangle 2"/>
          <p:cNvSpPr>
            <a:spLocks noChangeArrowheads="1"/>
          </p:cNvSpPr>
          <p:nvPr/>
        </p:nvSpPr>
        <p:spPr bwMode="auto">
          <a:xfrm>
            <a:off x="228600" y="0"/>
            <a:ext cx="8686800" cy="731838"/>
          </a:xfrm>
          <a:prstGeom prst="rect">
            <a:avLst/>
          </a:prstGeom>
          <a:noFill/>
          <a:ln w="9525">
            <a:noFill/>
            <a:miter lim="800000"/>
            <a:headEnd/>
            <a:tailEnd/>
          </a:ln>
        </p:spPr>
        <p:txBody>
          <a:bodyPr anchor="ctr"/>
          <a:lstStyle/>
          <a:p>
            <a:pPr algn="ctr" eaLnBrk="0" hangingPunct="0"/>
            <a:r>
              <a:rPr lang="en-US" sz="2400" b="1">
                <a:solidFill>
                  <a:schemeClr val="tx2"/>
                </a:solidFill>
              </a:rPr>
              <a:t>Modeling Methodology Overview</a:t>
            </a:r>
          </a:p>
        </p:txBody>
      </p:sp>
      <p:sp>
        <p:nvSpPr>
          <p:cNvPr id="38917" name="TextBox 25"/>
          <p:cNvSpPr txBox="1">
            <a:spLocks noChangeArrowheads="1"/>
          </p:cNvSpPr>
          <p:nvPr/>
        </p:nvSpPr>
        <p:spPr bwMode="auto">
          <a:xfrm>
            <a:off x="164679" y="690563"/>
            <a:ext cx="3890963" cy="338137"/>
          </a:xfrm>
          <a:prstGeom prst="rect">
            <a:avLst/>
          </a:prstGeom>
          <a:noFill/>
          <a:ln w="9525">
            <a:noFill/>
            <a:miter lim="800000"/>
            <a:headEnd/>
            <a:tailEnd/>
          </a:ln>
        </p:spPr>
        <p:txBody>
          <a:bodyPr>
            <a:spAutoFit/>
          </a:bodyPr>
          <a:lstStyle/>
          <a:p>
            <a:r>
              <a:rPr lang="en-US" sz="1600" b="1" dirty="0">
                <a:solidFill>
                  <a:srgbClr val="3333CC"/>
                </a:solidFill>
              </a:rPr>
              <a:t>Model files and how they link </a:t>
            </a:r>
          </a:p>
        </p:txBody>
      </p:sp>
      <p:sp>
        <p:nvSpPr>
          <p:cNvPr id="27" name="Rounded Rectangle 26"/>
          <p:cNvSpPr/>
          <p:nvPr/>
        </p:nvSpPr>
        <p:spPr>
          <a:xfrm>
            <a:off x="260349" y="1019175"/>
            <a:ext cx="3198843" cy="1188000"/>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8000" rIns="108000" anchor="ctr"/>
          <a:lstStyle/>
          <a:p>
            <a:r>
              <a:rPr lang="en-US" sz="1200" dirty="0">
                <a:solidFill>
                  <a:schemeClr val="tx1"/>
                </a:solidFill>
                <a:sym typeface="Wingdings" pitchFamily="2" charset="2"/>
              </a:rPr>
              <a:t></a:t>
            </a:r>
            <a:r>
              <a:rPr lang="en-US" sz="1000" dirty="0">
                <a:solidFill>
                  <a:schemeClr val="tx1"/>
                </a:solidFill>
                <a:sym typeface="Wingdings" pitchFamily="2" charset="2"/>
              </a:rPr>
              <a:t> Matrix </a:t>
            </a:r>
            <a:r>
              <a:rPr lang="en-US" sz="1000" dirty="0" smtClean="0">
                <a:solidFill>
                  <a:schemeClr val="tx1"/>
                </a:solidFill>
                <a:sym typeface="Wingdings" pitchFamily="2" charset="2"/>
              </a:rPr>
              <a:t>worksheet </a:t>
            </a:r>
            <a:r>
              <a:rPr lang="en-US" sz="1000" dirty="0">
                <a:solidFill>
                  <a:schemeClr val="tx1"/>
                </a:solidFill>
                <a:sym typeface="Wingdings" pitchFamily="2" charset="2"/>
              </a:rPr>
              <a:t>in </a:t>
            </a:r>
            <a:r>
              <a:rPr lang="en-US" sz="1000" dirty="0" smtClean="0">
                <a:solidFill>
                  <a:schemeClr val="tx1"/>
                </a:solidFill>
                <a:sym typeface="Wingdings" pitchFamily="2" charset="2"/>
              </a:rPr>
              <a:t/>
            </a:r>
            <a:br>
              <a:rPr lang="en-US" sz="1000" dirty="0" smtClean="0">
                <a:solidFill>
                  <a:schemeClr val="tx1"/>
                </a:solidFill>
                <a:sym typeface="Wingdings" pitchFamily="2" charset="2"/>
              </a:rPr>
            </a:br>
            <a:r>
              <a:rPr lang="en-US" sz="1200" b="1" dirty="0" smtClean="0">
                <a:solidFill>
                  <a:schemeClr val="tx1"/>
                </a:solidFill>
              </a:rPr>
              <a:t>matrixCollection.xls</a:t>
            </a:r>
            <a:r>
              <a:rPr lang="en-US" sz="1000" b="1" dirty="0">
                <a:solidFill>
                  <a:schemeClr val="tx1"/>
                </a:solidFill>
              </a:rPr>
              <a:t/>
            </a:r>
            <a:br>
              <a:rPr lang="en-US" sz="1000" b="1" dirty="0">
                <a:solidFill>
                  <a:schemeClr val="tx1"/>
                </a:solidFill>
              </a:rPr>
            </a:br>
            <a:r>
              <a:rPr lang="en-US" sz="1000" dirty="0">
                <a:solidFill>
                  <a:schemeClr val="tx1"/>
                </a:solidFill>
              </a:rPr>
              <a:t/>
            </a:r>
            <a:br>
              <a:rPr lang="en-US" sz="1000" dirty="0">
                <a:solidFill>
                  <a:schemeClr val="tx1"/>
                </a:solidFill>
              </a:rPr>
            </a:br>
            <a:r>
              <a:rPr lang="en-US" sz="1000" dirty="0">
                <a:solidFill>
                  <a:schemeClr val="tx1"/>
                </a:solidFill>
              </a:rPr>
              <a:t>This file lists the cases to be </a:t>
            </a:r>
            <a:r>
              <a:rPr lang="en-US" sz="1000" dirty="0" smtClean="0">
                <a:solidFill>
                  <a:schemeClr val="tx1"/>
                </a:solidFill>
              </a:rPr>
              <a:t>run.  The macro drives </a:t>
            </a:r>
            <a:r>
              <a:rPr lang="en-US" sz="1000" dirty="0">
                <a:solidFill>
                  <a:schemeClr val="tx1"/>
                </a:solidFill>
              </a:rPr>
              <a:t>the other files by looping through </a:t>
            </a:r>
            <a:r>
              <a:rPr lang="en-US" sz="1000" dirty="0" smtClean="0">
                <a:solidFill>
                  <a:schemeClr val="tx1"/>
                </a:solidFill>
              </a:rPr>
              <a:t>cases and writing case </a:t>
            </a:r>
            <a:r>
              <a:rPr lang="en-US" sz="1000" dirty="0">
                <a:solidFill>
                  <a:schemeClr val="tx1"/>
                </a:solidFill>
              </a:rPr>
              <a:t>parameters. </a:t>
            </a:r>
            <a:endParaRPr lang="en-US" sz="1000" b="1" dirty="0">
              <a:solidFill>
                <a:schemeClr val="tx1"/>
              </a:solidFill>
            </a:endParaRPr>
          </a:p>
        </p:txBody>
      </p:sp>
      <p:sp>
        <p:nvSpPr>
          <p:cNvPr id="28" name="Rounded Rectangle 27"/>
          <p:cNvSpPr/>
          <p:nvPr/>
        </p:nvSpPr>
        <p:spPr>
          <a:xfrm>
            <a:off x="4333967" y="1019175"/>
            <a:ext cx="4536000" cy="1188000"/>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8000" rIns="108000" anchor="ctr"/>
          <a:lstStyle/>
          <a:p>
            <a:r>
              <a:rPr lang="en-US" sz="1200" dirty="0">
                <a:solidFill>
                  <a:schemeClr val="tx1"/>
                </a:solidFill>
                <a:sym typeface="Wingdings" pitchFamily="2" charset="2"/>
              </a:rPr>
              <a:t></a:t>
            </a:r>
            <a:r>
              <a:rPr lang="en-US" sz="1000" dirty="0">
                <a:solidFill>
                  <a:schemeClr val="tx1"/>
                </a:solidFill>
                <a:sym typeface="Wingdings" pitchFamily="2" charset="2"/>
              </a:rPr>
              <a:t> </a:t>
            </a:r>
            <a:r>
              <a:rPr lang="en-US" sz="1200" b="1" dirty="0" smtClean="0">
                <a:solidFill>
                  <a:schemeClr val="tx1"/>
                </a:solidFill>
              </a:rPr>
              <a:t>Inputs.xls</a:t>
            </a:r>
            <a:r>
              <a:rPr lang="en-US" sz="1000" b="1" dirty="0">
                <a:solidFill>
                  <a:schemeClr val="tx1"/>
                </a:solidFill>
              </a:rPr>
              <a:t/>
            </a:r>
            <a:br>
              <a:rPr lang="en-US" sz="1000" b="1" dirty="0">
                <a:solidFill>
                  <a:schemeClr val="tx1"/>
                </a:solidFill>
              </a:rPr>
            </a:br>
            <a:r>
              <a:rPr lang="en-US" sz="1000" dirty="0">
                <a:solidFill>
                  <a:schemeClr val="tx1"/>
                </a:solidFill>
              </a:rPr>
              <a:t>Vehicle Attribute Model</a:t>
            </a:r>
            <a:br>
              <a:rPr lang="en-US" sz="1000" dirty="0">
                <a:solidFill>
                  <a:schemeClr val="tx1"/>
                </a:solidFill>
              </a:rPr>
            </a:br>
            <a:r>
              <a:rPr lang="en-US" sz="1000" b="1" dirty="0">
                <a:solidFill>
                  <a:schemeClr val="tx1"/>
                </a:solidFill>
              </a:rPr>
              <a:t/>
            </a:r>
            <a:br>
              <a:rPr lang="en-US" sz="1000" b="1" dirty="0">
                <a:solidFill>
                  <a:schemeClr val="tx1"/>
                </a:solidFill>
              </a:rPr>
            </a:br>
            <a:r>
              <a:rPr lang="en-US" sz="1000" dirty="0">
                <a:solidFill>
                  <a:schemeClr val="tx1"/>
                </a:solidFill>
              </a:rPr>
              <a:t>Includes fuel prices and vehicle technology parameters from the chapter work.  Provides vehicle and fuel attributes to Vehicle Choice Model.  Stores biofuel volumes with corresponding GREET coefficients and fuel dispensing and charging costs.</a:t>
            </a:r>
            <a:endParaRPr lang="en-US" sz="1000" b="1" dirty="0">
              <a:solidFill>
                <a:schemeClr val="tx1"/>
              </a:solidFill>
            </a:endParaRPr>
          </a:p>
        </p:txBody>
      </p:sp>
      <p:sp>
        <p:nvSpPr>
          <p:cNvPr id="29" name="AutoShape 11"/>
          <p:cNvSpPr>
            <a:spLocks noChangeArrowheads="1"/>
          </p:cNvSpPr>
          <p:nvPr/>
        </p:nvSpPr>
        <p:spPr bwMode="auto">
          <a:xfrm>
            <a:off x="3504393" y="1597025"/>
            <a:ext cx="792000" cy="203200"/>
          </a:xfrm>
          <a:prstGeom prst="rightArrow">
            <a:avLst>
              <a:gd name="adj1" fmla="val 50000"/>
              <a:gd name="adj2" fmla="val 25037"/>
            </a:avLst>
          </a:prstGeom>
          <a:solidFill>
            <a:srgbClr val="7F7F7F"/>
          </a:solidFill>
          <a:ln w="12700">
            <a:solidFill>
              <a:schemeClr val="tx1"/>
            </a:solidFill>
            <a:miter lim="800000"/>
            <a:headEnd/>
            <a:tailEnd/>
          </a:ln>
        </p:spPr>
        <p:txBody>
          <a:bodyPr wrap="none" anchor="ctr"/>
          <a:lstStyle/>
          <a:p>
            <a:pPr fontAlgn="auto">
              <a:spcBef>
                <a:spcPts val="0"/>
              </a:spcBef>
              <a:spcAft>
                <a:spcPts val="0"/>
              </a:spcAft>
              <a:defRPr/>
            </a:pPr>
            <a:endParaRPr lang="en-US">
              <a:latin typeface="+mn-lt"/>
            </a:endParaRPr>
          </a:p>
        </p:txBody>
      </p:sp>
      <p:sp>
        <p:nvSpPr>
          <p:cNvPr id="30" name="Rounded Rectangle 29"/>
          <p:cNvSpPr/>
          <p:nvPr/>
        </p:nvSpPr>
        <p:spPr>
          <a:xfrm>
            <a:off x="279400" y="2886075"/>
            <a:ext cx="4551392" cy="933450"/>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8000" rIns="108000" anchor="ctr"/>
          <a:lstStyle/>
          <a:p>
            <a:pPr fontAlgn="auto">
              <a:spcBef>
                <a:spcPts val="0"/>
              </a:spcBef>
              <a:spcAft>
                <a:spcPts val="0"/>
              </a:spcAft>
              <a:defRPr/>
            </a:pPr>
            <a:r>
              <a:rPr lang="en-US" sz="1200" dirty="0">
                <a:solidFill>
                  <a:schemeClr val="tx1"/>
                </a:solidFill>
                <a:sym typeface="Wingdings"/>
              </a:rPr>
              <a:t></a:t>
            </a:r>
            <a:r>
              <a:rPr lang="en-US" sz="1000" dirty="0">
                <a:solidFill>
                  <a:schemeClr val="tx1"/>
                </a:solidFill>
                <a:sym typeface="Wingdings"/>
              </a:rPr>
              <a:t> </a:t>
            </a:r>
            <a:r>
              <a:rPr lang="en-US" sz="1200" b="1" dirty="0" smtClean="0">
                <a:solidFill>
                  <a:schemeClr val="tx1"/>
                </a:solidFill>
              </a:rPr>
              <a:t>VCM.xls</a:t>
            </a:r>
            <a:r>
              <a:rPr lang="en-US" sz="1000" b="1" dirty="0">
                <a:solidFill>
                  <a:schemeClr val="tx1"/>
                </a:solidFill>
              </a:rPr>
              <a:t/>
            </a:r>
            <a:br>
              <a:rPr lang="en-US" sz="1000" b="1" dirty="0">
                <a:solidFill>
                  <a:schemeClr val="tx1"/>
                </a:solidFill>
              </a:rPr>
            </a:br>
            <a:r>
              <a:rPr lang="en-US" sz="1000" dirty="0">
                <a:solidFill>
                  <a:schemeClr val="tx1"/>
                </a:solidFill>
              </a:rPr>
              <a:t>Vehicle Choice Model</a:t>
            </a:r>
            <a:br>
              <a:rPr lang="en-US" sz="1000" dirty="0">
                <a:solidFill>
                  <a:schemeClr val="tx1"/>
                </a:solidFill>
              </a:rPr>
            </a:br>
            <a:r>
              <a:rPr lang="en-US" sz="1000" b="1" dirty="0">
                <a:solidFill>
                  <a:schemeClr val="tx1"/>
                </a:solidFill>
              </a:rPr>
              <a:t/>
            </a:r>
            <a:br>
              <a:rPr lang="en-US" sz="1000" b="1" dirty="0">
                <a:solidFill>
                  <a:schemeClr val="tx1"/>
                </a:solidFill>
              </a:rPr>
            </a:br>
            <a:r>
              <a:rPr lang="en-US" sz="1000" dirty="0">
                <a:solidFill>
                  <a:schemeClr val="tx1"/>
                </a:solidFill>
              </a:rPr>
              <a:t>Market shares are computed for use by VISION. </a:t>
            </a:r>
            <a:r>
              <a:rPr lang="en-US" sz="1000" dirty="0" smtClean="0">
                <a:solidFill>
                  <a:schemeClr val="tx1"/>
                </a:solidFill>
              </a:rPr>
              <a:t>Vehicle </a:t>
            </a:r>
            <a:r>
              <a:rPr lang="en-US" sz="1000" dirty="0">
                <a:solidFill>
                  <a:schemeClr val="tx1"/>
                </a:solidFill>
              </a:rPr>
              <a:t>and fuel attributes are passed through to VISION.</a:t>
            </a:r>
            <a:endParaRPr lang="en-US" sz="1000" b="1" dirty="0">
              <a:solidFill>
                <a:schemeClr val="tx1"/>
              </a:solidFill>
            </a:endParaRPr>
          </a:p>
        </p:txBody>
      </p:sp>
      <p:sp>
        <p:nvSpPr>
          <p:cNvPr id="38922" name="TextBox 30"/>
          <p:cNvSpPr txBox="1">
            <a:spLocks noChangeArrowheads="1"/>
          </p:cNvSpPr>
          <p:nvPr/>
        </p:nvSpPr>
        <p:spPr bwMode="auto">
          <a:xfrm>
            <a:off x="3517093" y="1317204"/>
            <a:ext cx="762000" cy="338138"/>
          </a:xfrm>
          <a:prstGeom prst="rect">
            <a:avLst/>
          </a:prstGeom>
          <a:noFill/>
          <a:ln w="9525">
            <a:noFill/>
            <a:miter lim="800000"/>
            <a:headEnd/>
            <a:tailEnd/>
          </a:ln>
        </p:spPr>
        <p:txBody>
          <a:bodyPr>
            <a:spAutoFit/>
          </a:bodyPr>
          <a:lstStyle/>
          <a:p>
            <a:r>
              <a:rPr lang="en-US" sz="800" dirty="0"/>
              <a:t>case </a:t>
            </a:r>
            <a:br>
              <a:rPr lang="en-US" sz="800" dirty="0"/>
            </a:br>
            <a:r>
              <a:rPr lang="en-US" sz="800" dirty="0"/>
              <a:t>parameters</a:t>
            </a:r>
          </a:p>
        </p:txBody>
      </p:sp>
      <p:sp>
        <p:nvSpPr>
          <p:cNvPr id="38923" name="AutoShape 11"/>
          <p:cNvSpPr>
            <a:spLocks noChangeArrowheads="1"/>
          </p:cNvSpPr>
          <p:nvPr/>
        </p:nvSpPr>
        <p:spPr bwMode="auto">
          <a:xfrm>
            <a:off x="4862757" y="3089543"/>
            <a:ext cx="864000" cy="182562"/>
          </a:xfrm>
          <a:prstGeom prst="rightArrow">
            <a:avLst>
              <a:gd name="adj1" fmla="val 50000"/>
              <a:gd name="adj2" fmla="val 19935"/>
            </a:avLst>
          </a:prstGeom>
          <a:solidFill>
            <a:srgbClr val="20DE5F"/>
          </a:solidFill>
          <a:ln w="12700">
            <a:solidFill>
              <a:schemeClr val="tx1"/>
            </a:solidFill>
            <a:miter lim="800000"/>
            <a:headEnd/>
            <a:tailEnd/>
          </a:ln>
        </p:spPr>
        <p:txBody>
          <a:bodyPr wrap="none" anchor="ctr"/>
          <a:lstStyle/>
          <a:p>
            <a:endParaRPr lang="en-US"/>
          </a:p>
        </p:txBody>
      </p:sp>
      <p:sp>
        <p:nvSpPr>
          <p:cNvPr id="38924" name="TextBox 32"/>
          <p:cNvSpPr txBox="1">
            <a:spLocks noChangeArrowheads="1"/>
          </p:cNvSpPr>
          <p:nvPr/>
        </p:nvSpPr>
        <p:spPr bwMode="auto">
          <a:xfrm>
            <a:off x="4575294" y="2337278"/>
            <a:ext cx="1428750" cy="338137"/>
          </a:xfrm>
          <a:prstGeom prst="rect">
            <a:avLst/>
          </a:prstGeom>
          <a:noFill/>
          <a:ln w="9525">
            <a:noFill/>
            <a:miter lim="800000"/>
            <a:headEnd/>
            <a:tailEnd/>
          </a:ln>
        </p:spPr>
        <p:txBody>
          <a:bodyPr>
            <a:spAutoFit/>
          </a:bodyPr>
          <a:lstStyle/>
          <a:p>
            <a:r>
              <a:rPr lang="en-US" sz="800" dirty="0"/>
              <a:t>vehicle attributes</a:t>
            </a:r>
            <a:br>
              <a:rPr lang="en-US" sz="800" dirty="0"/>
            </a:br>
            <a:r>
              <a:rPr lang="en-US" sz="800" dirty="0"/>
              <a:t>fuel attributes</a:t>
            </a:r>
          </a:p>
        </p:txBody>
      </p:sp>
      <p:sp>
        <p:nvSpPr>
          <p:cNvPr id="36" name="Rounded Rectangle 35"/>
          <p:cNvSpPr/>
          <p:nvPr/>
        </p:nvSpPr>
        <p:spPr>
          <a:xfrm>
            <a:off x="5771069" y="2582709"/>
            <a:ext cx="1919219" cy="1488955"/>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8000" rIns="108000" anchor="ctr"/>
          <a:lstStyle/>
          <a:p>
            <a:pPr fontAlgn="auto">
              <a:spcBef>
                <a:spcPts val="0"/>
              </a:spcBef>
              <a:spcAft>
                <a:spcPts val="0"/>
              </a:spcAft>
              <a:tabLst>
                <a:tab pos="182563" algn="l"/>
              </a:tabLst>
              <a:defRPr/>
            </a:pPr>
            <a:r>
              <a:rPr lang="en-US" sz="1200" dirty="0">
                <a:solidFill>
                  <a:schemeClr val="tx1"/>
                </a:solidFill>
                <a:sym typeface="Wingdings"/>
              </a:rPr>
              <a:t></a:t>
            </a:r>
            <a:r>
              <a:rPr lang="en-US" sz="1000" dirty="0">
                <a:solidFill>
                  <a:schemeClr val="tx1"/>
                </a:solidFill>
                <a:sym typeface="Wingdings"/>
              </a:rPr>
              <a:t> </a:t>
            </a:r>
            <a:r>
              <a:rPr lang="en-US" sz="1200" dirty="0">
                <a:solidFill>
                  <a:schemeClr val="tx1"/>
                </a:solidFill>
                <a:sym typeface="Wingdings"/>
              </a:rPr>
              <a:t>	</a:t>
            </a:r>
            <a:r>
              <a:rPr lang="en-US" sz="1200" b="1" dirty="0" smtClean="0">
                <a:solidFill>
                  <a:schemeClr val="tx1"/>
                </a:solidFill>
                <a:sym typeface="Wingdings"/>
              </a:rPr>
              <a:t>VISIONbase</a:t>
            </a:r>
            <a:r>
              <a:rPr lang="en-US" sz="1200" b="1" dirty="0" smtClean="0">
                <a:solidFill>
                  <a:schemeClr val="tx1"/>
                </a:solidFill>
              </a:rPr>
              <a:t>.xls</a:t>
            </a:r>
            <a:r>
              <a:rPr lang="en-US" sz="1200" b="1" dirty="0">
                <a:solidFill>
                  <a:schemeClr val="tx1"/>
                </a:solidFill>
              </a:rPr>
              <a:t/>
            </a:r>
            <a:br>
              <a:rPr lang="en-US" sz="1200" b="1" dirty="0">
                <a:solidFill>
                  <a:schemeClr val="tx1"/>
                </a:solidFill>
              </a:rPr>
            </a:br>
            <a:r>
              <a:rPr lang="en-US" sz="1200" b="1" dirty="0">
                <a:solidFill>
                  <a:schemeClr val="tx1"/>
                </a:solidFill>
              </a:rPr>
              <a:t>	</a:t>
            </a:r>
            <a:r>
              <a:rPr lang="en-US" sz="1200" b="1" dirty="0" smtClean="0">
                <a:solidFill>
                  <a:schemeClr val="tx1"/>
                </a:solidFill>
              </a:rPr>
              <a:t>VISIONhigh.xls</a:t>
            </a:r>
            <a:r>
              <a:rPr lang="en-US" sz="1200" b="1" dirty="0">
                <a:solidFill>
                  <a:schemeClr val="tx1"/>
                </a:solidFill>
              </a:rPr>
              <a:t/>
            </a:r>
            <a:br>
              <a:rPr lang="en-US" sz="1200" b="1" dirty="0">
                <a:solidFill>
                  <a:schemeClr val="tx1"/>
                </a:solidFill>
              </a:rPr>
            </a:br>
            <a:r>
              <a:rPr lang="en-US" sz="1200" b="1" dirty="0">
                <a:solidFill>
                  <a:schemeClr val="tx1"/>
                </a:solidFill>
              </a:rPr>
              <a:t>	</a:t>
            </a:r>
            <a:r>
              <a:rPr lang="en-US" sz="1200" b="1" dirty="0" smtClean="0">
                <a:solidFill>
                  <a:schemeClr val="tx1"/>
                </a:solidFill>
              </a:rPr>
              <a:t>VISIONlow.xls</a:t>
            </a:r>
            <a:r>
              <a:rPr lang="en-US" sz="1200" b="1" dirty="0">
                <a:solidFill>
                  <a:schemeClr val="tx1"/>
                </a:solidFill>
              </a:rPr>
              <a:t/>
            </a:r>
            <a:br>
              <a:rPr lang="en-US" sz="1200" b="1" dirty="0">
                <a:solidFill>
                  <a:schemeClr val="tx1"/>
                </a:solidFill>
              </a:rPr>
            </a:br>
            <a:r>
              <a:rPr lang="en-US" sz="1000" dirty="0">
                <a:solidFill>
                  <a:schemeClr val="tx1"/>
                </a:solidFill>
              </a:rPr>
              <a:t>VISION Tool for three oil cases</a:t>
            </a:r>
            <a:r>
              <a:rPr lang="en-US" sz="1000" b="1" dirty="0">
                <a:solidFill>
                  <a:schemeClr val="tx1"/>
                </a:solidFill>
              </a:rPr>
              <a:t/>
            </a:r>
            <a:br>
              <a:rPr lang="en-US" sz="1000" b="1" dirty="0">
                <a:solidFill>
                  <a:schemeClr val="tx1"/>
                </a:solidFill>
              </a:rPr>
            </a:br>
            <a:r>
              <a:rPr lang="en-US" sz="1000" b="1" dirty="0">
                <a:solidFill>
                  <a:schemeClr val="tx1"/>
                </a:solidFill>
              </a:rPr>
              <a:t/>
            </a:r>
            <a:br>
              <a:rPr lang="en-US" sz="1000" b="1" dirty="0">
                <a:solidFill>
                  <a:schemeClr val="tx1"/>
                </a:solidFill>
              </a:rPr>
            </a:br>
            <a:r>
              <a:rPr lang="en-US" sz="1000" dirty="0">
                <a:solidFill>
                  <a:schemeClr val="tx1"/>
                </a:solidFill>
              </a:rPr>
              <a:t>Fleet stock is tracked and energy / fuel use computed</a:t>
            </a:r>
            <a:endParaRPr lang="en-US" sz="1000" b="1" dirty="0">
              <a:solidFill>
                <a:schemeClr val="tx1"/>
              </a:solidFill>
            </a:endParaRPr>
          </a:p>
        </p:txBody>
      </p:sp>
      <p:sp>
        <p:nvSpPr>
          <p:cNvPr id="38930" name="AutoShape 11"/>
          <p:cNvSpPr>
            <a:spLocks noChangeArrowheads="1"/>
          </p:cNvSpPr>
          <p:nvPr/>
        </p:nvSpPr>
        <p:spPr bwMode="auto">
          <a:xfrm rot="5400000">
            <a:off x="4223180" y="4095960"/>
            <a:ext cx="684000" cy="203200"/>
          </a:xfrm>
          <a:prstGeom prst="rightArrow">
            <a:avLst>
              <a:gd name="adj1" fmla="val 50000"/>
              <a:gd name="adj2" fmla="val 27680"/>
            </a:avLst>
          </a:prstGeom>
          <a:solidFill>
            <a:srgbClr val="20DE5F"/>
          </a:solidFill>
          <a:ln w="12700">
            <a:solidFill>
              <a:schemeClr val="tx1"/>
            </a:solidFill>
            <a:miter lim="800000"/>
            <a:headEnd/>
            <a:tailEnd/>
          </a:ln>
        </p:spPr>
        <p:txBody>
          <a:bodyPr rot="10800000" vert="eaVert" wrap="none" anchor="ctr"/>
          <a:lstStyle/>
          <a:p>
            <a:endParaRPr lang="en-US"/>
          </a:p>
        </p:txBody>
      </p:sp>
      <p:sp>
        <p:nvSpPr>
          <p:cNvPr id="38933" name="TextBox 41"/>
          <p:cNvSpPr txBox="1">
            <a:spLocks noChangeArrowheads="1"/>
          </p:cNvSpPr>
          <p:nvPr/>
        </p:nvSpPr>
        <p:spPr bwMode="auto">
          <a:xfrm>
            <a:off x="4854400" y="3224480"/>
            <a:ext cx="1033462" cy="460375"/>
          </a:xfrm>
          <a:prstGeom prst="rect">
            <a:avLst/>
          </a:prstGeom>
          <a:noFill/>
          <a:ln w="9525">
            <a:noFill/>
            <a:miter lim="800000"/>
            <a:headEnd/>
            <a:tailEnd/>
          </a:ln>
        </p:spPr>
        <p:txBody>
          <a:bodyPr>
            <a:spAutoFit/>
          </a:bodyPr>
          <a:lstStyle/>
          <a:p>
            <a:r>
              <a:rPr lang="en-US" sz="800" dirty="0"/>
              <a:t>market shares</a:t>
            </a:r>
            <a:br>
              <a:rPr lang="en-US" sz="800" dirty="0"/>
            </a:br>
            <a:r>
              <a:rPr lang="en-US" sz="800" dirty="0"/>
              <a:t>vehicle attributes</a:t>
            </a:r>
            <a:br>
              <a:rPr lang="en-US" sz="800" dirty="0"/>
            </a:br>
            <a:r>
              <a:rPr lang="en-US" sz="800" dirty="0"/>
              <a:t>fuel attributes</a:t>
            </a:r>
          </a:p>
        </p:txBody>
      </p:sp>
      <p:sp>
        <p:nvSpPr>
          <p:cNvPr id="43" name="Rounded Rectangle 42"/>
          <p:cNvSpPr/>
          <p:nvPr/>
        </p:nvSpPr>
        <p:spPr>
          <a:xfrm>
            <a:off x="4334400" y="4564063"/>
            <a:ext cx="4536000" cy="661987"/>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8000" rIns="108000" anchor="ctr"/>
          <a:lstStyle/>
          <a:p>
            <a:r>
              <a:rPr lang="en-US" sz="1200" dirty="0">
                <a:solidFill>
                  <a:schemeClr val="tx1"/>
                </a:solidFill>
                <a:sym typeface="Wingdings" pitchFamily="2" charset="2"/>
              </a:rPr>
              <a:t></a:t>
            </a:r>
            <a:r>
              <a:rPr lang="en-US" sz="1000" dirty="0">
                <a:solidFill>
                  <a:schemeClr val="tx1"/>
                </a:solidFill>
                <a:sym typeface="Wingdings" pitchFamily="2" charset="2"/>
              </a:rPr>
              <a:t> </a:t>
            </a:r>
            <a:r>
              <a:rPr lang="en-US" sz="1200" b="1" dirty="0" smtClean="0">
                <a:solidFill>
                  <a:schemeClr val="tx1"/>
                </a:solidFill>
                <a:sym typeface="Wingdings" pitchFamily="2" charset="2"/>
              </a:rPr>
              <a:t>CaseResults.xls</a:t>
            </a:r>
            <a:r>
              <a:rPr lang="en-US" sz="1000" b="1" dirty="0">
                <a:solidFill>
                  <a:schemeClr val="tx1"/>
                </a:solidFill>
              </a:rPr>
              <a:t/>
            </a:r>
            <a:br>
              <a:rPr lang="en-US" sz="1000" b="1" dirty="0">
                <a:solidFill>
                  <a:schemeClr val="tx1"/>
                </a:solidFill>
              </a:rPr>
            </a:br>
            <a:r>
              <a:rPr lang="en-US" sz="1000" b="1" dirty="0">
                <a:solidFill>
                  <a:schemeClr val="tx1"/>
                </a:solidFill>
              </a:rPr>
              <a:t/>
            </a:r>
            <a:br>
              <a:rPr lang="en-US" sz="1000" b="1" dirty="0">
                <a:solidFill>
                  <a:schemeClr val="tx1"/>
                </a:solidFill>
              </a:rPr>
            </a:br>
            <a:r>
              <a:rPr lang="en-US" sz="1000" dirty="0">
                <a:solidFill>
                  <a:schemeClr val="tx1"/>
                </a:solidFill>
              </a:rPr>
              <a:t>Captures key outputs from VCM and </a:t>
            </a:r>
            <a:r>
              <a:rPr lang="en-US" sz="1000" dirty="0" smtClean="0">
                <a:solidFill>
                  <a:schemeClr val="tx1"/>
                </a:solidFill>
              </a:rPr>
              <a:t>VISION.  Calculates </a:t>
            </a:r>
            <a:r>
              <a:rPr lang="en-US" sz="1000" dirty="0">
                <a:solidFill>
                  <a:schemeClr val="tx1"/>
                </a:solidFill>
              </a:rPr>
              <a:t>various ratios and aggregates as additional outputs </a:t>
            </a:r>
            <a:endParaRPr lang="en-US" sz="1000" b="1" dirty="0">
              <a:solidFill>
                <a:schemeClr val="tx1"/>
              </a:solidFill>
            </a:endParaRPr>
          </a:p>
        </p:txBody>
      </p:sp>
      <p:sp>
        <p:nvSpPr>
          <p:cNvPr id="46" name="AutoShape 11"/>
          <p:cNvSpPr>
            <a:spLocks noChangeArrowheads="1"/>
          </p:cNvSpPr>
          <p:nvPr/>
        </p:nvSpPr>
        <p:spPr bwMode="auto">
          <a:xfrm>
            <a:off x="281466" y="5592763"/>
            <a:ext cx="398462" cy="203200"/>
          </a:xfrm>
          <a:prstGeom prst="rightArrow">
            <a:avLst>
              <a:gd name="adj1" fmla="val 50000"/>
              <a:gd name="adj2" fmla="val 25000"/>
            </a:avLst>
          </a:prstGeom>
          <a:solidFill>
            <a:schemeClr val="bg1">
              <a:lumMod val="50000"/>
            </a:schemeClr>
          </a:solidFill>
          <a:ln w="12700">
            <a:solidFill>
              <a:schemeClr val="tx1"/>
            </a:solidFill>
            <a:miter lim="800000"/>
            <a:headEnd/>
            <a:tailEnd/>
          </a:ln>
        </p:spPr>
        <p:txBody>
          <a:bodyPr wrap="none" anchor="ctr"/>
          <a:lstStyle/>
          <a:p>
            <a:pPr fontAlgn="auto">
              <a:spcBef>
                <a:spcPts val="0"/>
              </a:spcBef>
              <a:spcAft>
                <a:spcPts val="0"/>
              </a:spcAft>
              <a:defRPr/>
            </a:pPr>
            <a:endParaRPr lang="en-US">
              <a:latin typeface="+mn-lt"/>
            </a:endParaRPr>
          </a:p>
        </p:txBody>
      </p:sp>
      <p:sp>
        <p:nvSpPr>
          <p:cNvPr id="38938" name="TextBox 46"/>
          <p:cNvSpPr txBox="1">
            <a:spLocks noChangeArrowheads="1"/>
          </p:cNvSpPr>
          <p:nvPr/>
        </p:nvSpPr>
        <p:spPr bwMode="auto">
          <a:xfrm>
            <a:off x="689453" y="5540375"/>
            <a:ext cx="803275" cy="338138"/>
          </a:xfrm>
          <a:prstGeom prst="rect">
            <a:avLst/>
          </a:prstGeom>
          <a:noFill/>
          <a:ln w="9525">
            <a:noFill/>
            <a:miter lim="800000"/>
            <a:headEnd/>
            <a:tailEnd/>
          </a:ln>
        </p:spPr>
        <p:txBody>
          <a:bodyPr>
            <a:spAutoFit/>
          </a:bodyPr>
          <a:lstStyle/>
          <a:p>
            <a:r>
              <a:rPr lang="en-US" sz="800" dirty="0"/>
              <a:t>Macro</a:t>
            </a:r>
            <a:br>
              <a:rPr lang="en-US" sz="800" dirty="0"/>
            </a:br>
            <a:r>
              <a:rPr lang="en-US" sz="800" dirty="0"/>
              <a:t>read / write</a:t>
            </a:r>
          </a:p>
        </p:txBody>
      </p:sp>
      <p:sp>
        <p:nvSpPr>
          <p:cNvPr id="38939" name="AutoShape 11"/>
          <p:cNvSpPr>
            <a:spLocks noChangeArrowheads="1"/>
          </p:cNvSpPr>
          <p:nvPr/>
        </p:nvSpPr>
        <p:spPr bwMode="auto">
          <a:xfrm>
            <a:off x="290991" y="5935663"/>
            <a:ext cx="398462" cy="203200"/>
          </a:xfrm>
          <a:prstGeom prst="rightArrow">
            <a:avLst>
              <a:gd name="adj1" fmla="val 50000"/>
              <a:gd name="adj2" fmla="val 24947"/>
            </a:avLst>
          </a:prstGeom>
          <a:solidFill>
            <a:srgbClr val="20DE5F"/>
          </a:solidFill>
          <a:ln w="12700">
            <a:solidFill>
              <a:schemeClr val="tx1"/>
            </a:solidFill>
            <a:miter lim="800000"/>
            <a:headEnd/>
            <a:tailEnd/>
          </a:ln>
        </p:spPr>
        <p:txBody>
          <a:bodyPr wrap="none" anchor="ctr"/>
          <a:lstStyle/>
          <a:p>
            <a:endParaRPr lang="en-US"/>
          </a:p>
        </p:txBody>
      </p:sp>
      <p:sp>
        <p:nvSpPr>
          <p:cNvPr id="38940" name="TextBox 48"/>
          <p:cNvSpPr txBox="1">
            <a:spLocks noChangeArrowheads="1"/>
          </p:cNvSpPr>
          <p:nvPr/>
        </p:nvSpPr>
        <p:spPr bwMode="auto">
          <a:xfrm>
            <a:off x="670403" y="5940425"/>
            <a:ext cx="803275" cy="214313"/>
          </a:xfrm>
          <a:prstGeom prst="rect">
            <a:avLst/>
          </a:prstGeom>
          <a:noFill/>
          <a:ln w="9525">
            <a:noFill/>
            <a:miter lim="800000"/>
            <a:headEnd/>
            <a:tailEnd/>
          </a:ln>
        </p:spPr>
        <p:txBody>
          <a:bodyPr>
            <a:spAutoFit/>
          </a:bodyPr>
          <a:lstStyle/>
          <a:p>
            <a:r>
              <a:rPr lang="en-US" sz="800"/>
              <a:t>Link</a:t>
            </a:r>
          </a:p>
        </p:txBody>
      </p:sp>
      <p:sp>
        <p:nvSpPr>
          <p:cNvPr id="2" name="Rounded Rectangle 26"/>
          <p:cNvSpPr/>
          <p:nvPr/>
        </p:nvSpPr>
        <p:spPr>
          <a:xfrm>
            <a:off x="4334400" y="5603875"/>
            <a:ext cx="4536000" cy="688975"/>
          </a:xfrm>
          <a:prstGeom prst="roundRect">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8000" rIns="108000" anchor="ctr"/>
          <a:lstStyle/>
          <a:p>
            <a:r>
              <a:rPr lang="en-US" sz="1200" dirty="0">
                <a:solidFill>
                  <a:schemeClr val="tx1"/>
                </a:solidFill>
                <a:sym typeface="Wingdings" pitchFamily="2" charset="2"/>
              </a:rPr>
              <a:t></a:t>
            </a:r>
            <a:r>
              <a:rPr lang="en-US" sz="1000" dirty="0">
                <a:solidFill>
                  <a:schemeClr val="tx1"/>
                </a:solidFill>
                <a:sym typeface="Wingdings" pitchFamily="2" charset="2"/>
              </a:rPr>
              <a:t> Collection and CollectMktSh </a:t>
            </a:r>
            <a:r>
              <a:rPr lang="en-US" sz="1000" dirty="0" smtClean="0">
                <a:solidFill>
                  <a:schemeClr val="tx1"/>
                </a:solidFill>
                <a:sym typeface="Wingdings" pitchFamily="2" charset="2"/>
              </a:rPr>
              <a:t>worksheets </a:t>
            </a:r>
            <a:r>
              <a:rPr lang="en-US" sz="1000" dirty="0">
                <a:solidFill>
                  <a:schemeClr val="tx1"/>
                </a:solidFill>
                <a:sym typeface="Wingdings" pitchFamily="2" charset="2"/>
              </a:rPr>
              <a:t>in </a:t>
            </a:r>
            <a:r>
              <a:rPr lang="en-US" sz="1200" b="1" dirty="0" smtClean="0">
                <a:solidFill>
                  <a:schemeClr val="tx1"/>
                </a:solidFill>
              </a:rPr>
              <a:t>matrixCollection.xls</a:t>
            </a:r>
            <a:r>
              <a:rPr lang="en-US" sz="1000" b="1" dirty="0">
                <a:solidFill>
                  <a:schemeClr val="tx1"/>
                </a:solidFill>
              </a:rPr>
              <a:t/>
            </a:r>
            <a:br>
              <a:rPr lang="en-US" sz="1000" b="1" dirty="0">
                <a:solidFill>
                  <a:schemeClr val="tx1"/>
                </a:solidFill>
              </a:rPr>
            </a:br>
            <a:r>
              <a:rPr lang="en-US" sz="1000" dirty="0">
                <a:solidFill>
                  <a:schemeClr val="tx1"/>
                </a:solidFill>
              </a:rPr>
              <a:t/>
            </a:r>
            <a:br>
              <a:rPr lang="en-US" sz="1000" dirty="0">
                <a:solidFill>
                  <a:schemeClr val="tx1"/>
                </a:solidFill>
              </a:rPr>
            </a:br>
            <a:r>
              <a:rPr lang="en-US" sz="1000" dirty="0">
                <a:solidFill>
                  <a:schemeClr val="tx1"/>
                </a:solidFill>
              </a:rPr>
              <a:t>Repository for results. Case parameters and results for key years are written to these worksheets. </a:t>
            </a:r>
            <a:endParaRPr lang="en-US" sz="1000" b="1" dirty="0">
              <a:solidFill>
                <a:schemeClr val="tx1"/>
              </a:solidFill>
            </a:endParaRPr>
          </a:p>
        </p:txBody>
      </p:sp>
      <p:sp>
        <p:nvSpPr>
          <p:cNvPr id="3" name="AutoShape 11"/>
          <p:cNvSpPr>
            <a:spLocks noChangeArrowheads="1"/>
          </p:cNvSpPr>
          <p:nvPr/>
        </p:nvSpPr>
        <p:spPr bwMode="auto">
          <a:xfrm rot="5400000">
            <a:off x="784187" y="2453414"/>
            <a:ext cx="619200" cy="203200"/>
          </a:xfrm>
          <a:prstGeom prst="rightArrow">
            <a:avLst>
              <a:gd name="adj1" fmla="val 50000"/>
              <a:gd name="adj2" fmla="val 25037"/>
            </a:avLst>
          </a:prstGeom>
          <a:solidFill>
            <a:srgbClr val="7F7F7F"/>
          </a:solidFill>
          <a:ln w="12700">
            <a:solidFill>
              <a:schemeClr val="tx1"/>
            </a:solidFill>
            <a:miter lim="800000"/>
            <a:headEnd/>
            <a:tailEnd/>
          </a:ln>
        </p:spPr>
        <p:txBody>
          <a:bodyPr rot="10800000" vert="eaVert" wrap="none" anchor="ctr"/>
          <a:lstStyle/>
          <a:p>
            <a:pPr fontAlgn="auto">
              <a:spcBef>
                <a:spcPts val="0"/>
              </a:spcBef>
              <a:spcAft>
                <a:spcPts val="0"/>
              </a:spcAft>
              <a:defRPr/>
            </a:pPr>
            <a:endParaRPr lang="en-US">
              <a:latin typeface="+mn-lt"/>
            </a:endParaRPr>
          </a:p>
        </p:txBody>
      </p:sp>
      <p:sp>
        <p:nvSpPr>
          <p:cNvPr id="38943" name="TextBox 30"/>
          <p:cNvSpPr txBox="1">
            <a:spLocks noChangeArrowheads="1"/>
          </p:cNvSpPr>
          <p:nvPr/>
        </p:nvSpPr>
        <p:spPr bwMode="auto">
          <a:xfrm>
            <a:off x="1110351" y="2337278"/>
            <a:ext cx="1571625" cy="336550"/>
          </a:xfrm>
          <a:prstGeom prst="rect">
            <a:avLst/>
          </a:prstGeom>
          <a:noFill/>
          <a:ln w="9525">
            <a:noFill/>
            <a:miter lim="800000"/>
            <a:headEnd/>
            <a:tailEnd/>
          </a:ln>
        </p:spPr>
        <p:txBody>
          <a:bodyPr>
            <a:spAutoFit/>
          </a:bodyPr>
          <a:lstStyle/>
          <a:p>
            <a:r>
              <a:rPr lang="en-US" sz="800" dirty="0" smtClean="0"/>
              <a:t>oil </a:t>
            </a:r>
            <a:r>
              <a:rPr lang="en-US" sz="800" dirty="0"/>
              <a:t>price case identifier</a:t>
            </a:r>
            <a:br>
              <a:rPr lang="en-US" sz="800" dirty="0"/>
            </a:br>
            <a:r>
              <a:rPr lang="en-US" sz="800" dirty="0" smtClean="0"/>
              <a:t>time </a:t>
            </a:r>
            <a:r>
              <a:rPr lang="en-US" sz="800" dirty="0"/>
              <a:t>horizon case identifier</a:t>
            </a:r>
          </a:p>
        </p:txBody>
      </p:sp>
      <p:sp>
        <p:nvSpPr>
          <p:cNvPr id="38944" name="AutoShape 11"/>
          <p:cNvSpPr>
            <a:spLocks noChangeArrowheads="1"/>
          </p:cNvSpPr>
          <p:nvPr/>
        </p:nvSpPr>
        <p:spPr bwMode="auto">
          <a:xfrm rot="5400000">
            <a:off x="6039246" y="4222105"/>
            <a:ext cx="432000" cy="203200"/>
          </a:xfrm>
          <a:prstGeom prst="rightArrow">
            <a:avLst>
              <a:gd name="adj1" fmla="val 50000"/>
              <a:gd name="adj2" fmla="val 16667"/>
            </a:avLst>
          </a:prstGeom>
          <a:solidFill>
            <a:srgbClr val="20DE5F"/>
          </a:solidFill>
          <a:ln w="12700">
            <a:solidFill>
              <a:schemeClr val="tx1"/>
            </a:solidFill>
            <a:miter lim="800000"/>
            <a:headEnd/>
            <a:tailEnd/>
          </a:ln>
        </p:spPr>
        <p:txBody>
          <a:bodyPr rot="10800000" vert="eaVert" wrap="none" anchor="ctr"/>
          <a:lstStyle/>
          <a:p>
            <a:endParaRPr lang="en-US"/>
          </a:p>
        </p:txBody>
      </p:sp>
      <p:sp>
        <p:nvSpPr>
          <p:cNvPr id="38945" name="AutoShape 11"/>
          <p:cNvSpPr>
            <a:spLocks noChangeArrowheads="1"/>
          </p:cNvSpPr>
          <p:nvPr/>
        </p:nvSpPr>
        <p:spPr bwMode="auto">
          <a:xfrm rot="5400000">
            <a:off x="4255580" y="2451138"/>
            <a:ext cx="619200" cy="203200"/>
          </a:xfrm>
          <a:prstGeom prst="rightArrow">
            <a:avLst>
              <a:gd name="adj1" fmla="val 50000"/>
              <a:gd name="adj2" fmla="val 22394"/>
            </a:avLst>
          </a:prstGeom>
          <a:solidFill>
            <a:srgbClr val="20DE5F"/>
          </a:solidFill>
          <a:ln w="12700">
            <a:solidFill>
              <a:schemeClr val="tx1"/>
            </a:solidFill>
            <a:miter lim="800000"/>
            <a:headEnd/>
            <a:tailEnd/>
          </a:ln>
        </p:spPr>
        <p:txBody>
          <a:bodyPr rot="10800000" vert="eaVert" wrap="none" anchor="ctr"/>
          <a:lstStyle/>
          <a:p>
            <a:endParaRPr lang="en-US"/>
          </a:p>
        </p:txBody>
      </p:sp>
      <p:sp>
        <p:nvSpPr>
          <p:cNvPr id="38947" name="TextBox 40"/>
          <p:cNvSpPr txBox="1">
            <a:spLocks noChangeArrowheads="1"/>
          </p:cNvSpPr>
          <p:nvPr/>
        </p:nvSpPr>
        <p:spPr bwMode="auto">
          <a:xfrm>
            <a:off x="6277471" y="4143796"/>
            <a:ext cx="1253376" cy="336550"/>
          </a:xfrm>
          <a:prstGeom prst="rect">
            <a:avLst/>
          </a:prstGeom>
          <a:noFill/>
          <a:ln w="9525">
            <a:noFill/>
            <a:miter lim="800000"/>
            <a:headEnd/>
            <a:tailEnd/>
          </a:ln>
        </p:spPr>
        <p:txBody>
          <a:bodyPr wrap="square">
            <a:spAutoFit/>
          </a:bodyPr>
          <a:lstStyle/>
          <a:p>
            <a:r>
              <a:rPr lang="en-US" sz="800" dirty="0"/>
              <a:t>case results - outputs regarding vehicle fleet</a:t>
            </a:r>
          </a:p>
        </p:txBody>
      </p:sp>
      <p:sp>
        <p:nvSpPr>
          <p:cNvPr id="38948" name="TextBox 40"/>
          <p:cNvSpPr txBox="1">
            <a:spLocks noChangeArrowheads="1"/>
          </p:cNvSpPr>
          <p:nvPr/>
        </p:nvSpPr>
        <p:spPr bwMode="auto">
          <a:xfrm>
            <a:off x="4575294" y="3961023"/>
            <a:ext cx="1428750" cy="336550"/>
          </a:xfrm>
          <a:prstGeom prst="rect">
            <a:avLst/>
          </a:prstGeom>
          <a:noFill/>
          <a:ln w="9525">
            <a:noFill/>
            <a:miter lim="800000"/>
            <a:headEnd/>
            <a:tailEnd/>
          </a:ln>
        </p:spPr>
        <p:txBody>
          <a:bodyPr>
            <a:spAutoFit/>
          </a:bodyPr>
          <a:lstStyle/>
          <a:p>
            <a:r>
              <a:rPr lang="en-US" sz="800"/>
              <a:t>case results - outputs regarding new vehicles</a:t>
            </a:r>
          </a:p>
        </p:txBody>
      </p:sp>
      <p:sp>
        <p:nvSpPr>
          <p:cNvPr id="38949" name="AutoShape 11"/>
          <p:cNvSpPr>
            <a:spLocks noChangeArrowheads="1"/>
          </p:cNvSpPr>
          <p:nvPr/>
        </p:nvSpPr>
        <p:spPr bwMode="auto">
          <a:xfrm rot="5400000">
            <a:off x="6836261" y="3284013"/>
            <a:ext cx="2304000" cy="203200"/>
          </a:xfrm>
          <a:prstGeom prst="rightArrow">
            <a:avLst>
              <a:gd name="adj1" fmla="val 50000"/>
              <a:gd name="adj2" fmla="val 103012"/>
            </a:avLst>
          </a:prstGeom>
          <a:solidFill>
            <a:srgbClr val="20DE5F"/>
          </a:solidFill>
          <a:ln w="12700">
            <a:solidFill>
              <a:schemeClr val="tx1"/>
            </a:solidFill>
            <a:miter lim="800000"/>
            <a:headEnd/>
            <a:tailEnd/>
          </a:ln>
        </p:spPr>
        <p:txBody>
          <a:bodyPr rot="10800000" vert="eaVert" wrap="none" anchor="ctr"/>
          <a:lstStyle/>
          <a:p>
            <a:endParaRPr lang="en-US"/>
          </a:p>
        </p:txBody>
      </p:sp>
      <p:sp>
        <p:nvSpPr>
          <p:cNvPr id="38950" name="TextBox 32"/>
          <p:cNvSpPr txBox="1">
            <a:spLocks noChangeArrowheads="1"/>
          </p:cNvSpPr>
          <p:nvPr/>
        </p:nvSpPr>
        <p:spPr bwMode="auto">
          <a:xfrm>
            <a:off x="8027948" y="2551113"/>
            <a:ext cx="962025" cy="703262"/>
          </a:xfrm>
          <a:prstGeom prst="rect">
            <a:avLst/>
          </a:prstGeom>
          <a:noFill/>
          <a:ln w="9525">
            <a:noFill/>
            <a:miter lim="800000"/>
            <a:headEnd/>
            <a:tailEnd/>
          </a:ln>
        </p:spPr>
        <p:txBody>
          <a:bodyPr>
            <a:spAutoFit/>
          </a:bodyPr>
          <a:lstStyle/>
          <a:p>
            <a:r>
              <a:rPr lang="en-US" sz="800" dirty="0" smtClean="0"/>
              <a:t>biofuel </a:t>
            </a:r>
            <a:r>
              <a:rPr lang="en-US" sz="800" dirty="0"/>
              <a:t>and fuel dispensing and charging infrastructure attributes</a:t>
            </a:r>
          </a:p>
        </p:txBody>
      </p:sp>
      <p:sp>
        <p:nvSpPr>
          <p:cNvPr id="4" name="AutoShape 11"/>
          <p:cNvSpPr>
            <a:spLocks noChangeArrowheads="1"/>
          </p:cNvSpPr>
          <p:nvPr/>
        </p:nvSpPr>
        <p:spPr bwMode="auto">
          <a:xfrm rot="5400000">
            <a:off x="6431675" y="5317512"/>
            <a:ext cx="324000" cy="203200"/>
          </a:xfrm>
          <a:prstGeom prst="rightArrow">
            <a:avLst>
              <a:gd name="adj1" fmla="val 50000"/>
              <a:gd name="adj2" fmla="val 13583"/>
            </a:avLst>
          </a:prstGeom>
          <a:solidFill>
            <a:srgbClr val="7F7F7F"/>
          </a:solidFill>
          <a:ln w="12700">
            <a:solidFill>
              <a:schemeClr val="tx1"/>
            </a:solidFill>
            <a:miter lim="800000"/>
            <a:headEnd/>
            <a:tailEnd/>
          </a:ln>
        </p:spPr>
        <p:txBody>
          <a:bodyPr rot="10800000" vert="eaVert" wrap="none" anchor="ctr"/>
          <a:lstStyle/>
          <a:p>
            <a:pPr fontAlgn="auto">
              <a:spcBef>
                <a:spcPts val="0"/>
              </a:spcBef>
              <a:spcAft>
                <a:spcPts val="0"/>
              </a:spcAft>
              <a:defRPr/>
            </a:pPr>
            <a:endParaRPr lang="en-US">
              <a:latin typeface="+mn-lt"/>
            </a:endParaRPr>
          </a:p>
        </p:txBody>
      </p:sp>
      <p:sp>
        <p:nvSpPr>
          <p:cNvPr id="38952" name="TextBox 30"/>
          <p:cNvSpPr txBox="1">
            <a:spLocks noChangeArrowheads="1"/>
          </p:cNvSpPr>
          <p:nvPr/>
        </p:nvSpPr>
        <p:spPr bwMode="auto">
          <a:xfrm>
            <a:off x="6618865" y="5284788"/>
            <a:ext cx="1571625" cy="214312"/>
          </a:xfrm>
          <a:prstGeom prst="rect">
            <a:avLst/>
          </a:prstGeom>
          <a:noFill/>
          <a:ln w="9525">
            <a:noFill/>
            <a:miter lim="800000"/>
            <a:headEnd/>
            <a:tailEnd/>
          </a:ln>
        </p:spPr>
        <p:txBody>
          <a:bodyPr>
            <a:spAutoFit/>
          </a:bodyPr>
          <a:lstStyle/>
          <a:p>
            <a:r>
              <a:rPr lang="en-US" sz="800" dirty="0" smtClean="0"/>
              <a:t>case </a:t>
            </a:r>
            <a:r>
              <a:rPr lang="en-US" sz="800" dirty="0"/>
              <a:t>results</a:t>
            </a:r>
          </a:p>
        </p:txBody>
      </p:sp>
      <p:sp>
        <p:nvSpPr>
          <p:cNvPr id="32" name="AutoShape 11"/>
          <p:cNvSpPr>
            <a:spLocks noChangeArrowheads="1"/>
          </p:cNvSpPr>
          <p:nvPr/>
        </p:nvSpPr>
        <p:spPr bwMode="auto">
          <a:xfrm rot="5400000">
            <a:off x="6260030" y="2294538"/>
            <a:ext cx="306000" cy="203200"/>
          </a:xfrm>
          <a:prstGeom prst="rightArrow">
            <a:avLst>
              <a:gd name="adj1" fmla="val 50000"/>
              <a:gd name="adj2" fmla="val 22394"/>
            </a:avLst>
          </a:prstGeom>
          <a:solidFill>
            <a:srgbClr val="20DE5F"/>
          </a:solidFill>
          <a:ln w="12700">
            <a:solidFill>
              <a:schemeClr val="tx1"/>
            </a:solidFill>
            <a:miter lim="800000"/>
            <a:headEnd/>
            <a:tailEnd/>
          </a:ln>
        </p:spPr>
        <p:txBody>
          <a:bodyPr rot="10800000" vert="eaVert" wrap="none" anchor="ctr"/>
          <a:lstStyle/>
          <a:p>
            <a:endParaRPr lang="en-US"/>
          </a:p>
        </p:txBody>
      </p:sp>
      <p:sp>
        <p:nvSpPr>
          <p:cNvPr id="33" name="TextBox 32"/>
          <p:cNvSpPr txBox="1">
            <a:spLocks noChangeArrowheads="1"/>
          </p:cNvSpPr>
          <p:nvPr/>
        </p:nvSpPr>
        <p:spPr bwMode="auto">
          <a:xfrm>
            <a:off x="6432669" y="2280128"/>
            <a:ext cx="1428750" cy="215444"/>
          </a:xfrm>
          <a:prstGeom prst="rect">
            <a:avLst/>
          </a:prstGeom>
          <a:noFill/>
          <a:ln w="9525">
            <a:noFill/>
            <a:miter lim="800000"/>
            <a:headEnd/>
            <a:tailEnd/>
          </a:ln>
        </p:spPr>
        <p:txBody>
          <a:bodyPr>
            <a:spAutoFit/>
          </a:bodyPr>
          <a:lstStyle/>
          <a:p>
            <a:r>
              <a:rPr lang="en-US" sz="800" dirty="0" smtClean="0"/>
              <a:t>case numbers</a:t>
            </a:r>
            <a:endParaRPr lang="en-US" sz="800" dirty="0"/>
          </a:p>
        </p:txBody>
      </p:sp>
    </p:spTree>
    <p:extLst>
      <p:ext uri="{BB962C8B-B14F-4D97-AF65-F5344CB8AC3E}">
        <p14:creationId xmlns:p14="http://schemas.microsoft.com/office/powerpoint/2010/main" val="3633409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759200" y="850900"/>
            <a:ext cx="1944688" cy="0"/>
          </a:xfrm>
          <a:prstGeom prst="line">
            <a:avLst/>
          </a:prstGeom>
          <a:ln w="6350">
            <a:solidFill>
              <a:schemeClr val="bg1">
                <a:lumMod val="50000"/>
              </a:schemeClr>
            </a:solidFill>
            <a:headEnd type="diamond" w="med" len="med"/>
            <a:tailEnd type="diamond" w="med" len="med"/>
          </a:ln>
        </p:spPr>
        <p:style>
          <a:lnRef idx="2">
            <a:schemeClr val="accent1"/>
          </a:lnRef>
          <a:fillRef idx="0">
            <a:schemeClr val="accent1"/>
          </a:fillRef>
          <a:effectRef idx="1">
            <a:schemeClr val="accent1"/>
          </a:effectRef>
          <a:fontRef idx="minor">
            <a:schemeClr val="tx1"/>
          </a:fontRef>
        </p:style>
      </p:cxnSp>
      <p:sp>
        <p:nvSpPr>
          <p:cNvPr id="149" name="Rounded Rectangle 148"/>
          <p:cNvSpPr/>
          <p:nvPr/>
        </p:nvSpPr>
        <p:spPr>
          <a:xfrm>
            <a:off x="7540625" y="2755900"/>
            <a:ext cx="1441450"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4 Tech Prices</a:t>
            </a:r>
            <a:br>
              <a:rPr lang="en-US" sz="1000" b="1" dirty="0">
                <a:solidFill>
                  <a:schemeClr val="tx1"/>
                </a:solidFill>
              </a:rPr>
            </a:br>
            <a:r>
              <a:rPr lang="en-US" sz="1000" b="1" dirty="0">
                <a:solidFill>
                  <a:schemeClr val="tx1"/>
                </a:solidFill>
              </a:rPr>
              <a:t>high / low</a:t>
            </a:r>
          </a:p>
        </p:txBody>
      </p:sp>
      <p:sp>
        <p:nvSpPr>
          <p:cNvPr id="148" name="Rounded Rectangle 147"/>
          <p:cNvSpPr/>
          <p:nvPr/>
        </p:nvSpPr>
        <p:spPr>
          <a:xfrm>
            <a:off x="7510463" y="2713038"/>
            <a:ext cx="1439862"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4 Tech Prices</a:t>
            </a:r>
            <a:br>
              <a:rPr lang="en-US" sz="1000" b="1" dirty="0">
                <a:solidFill>
                  <a:schemeClr val="tx1"/>
                </a:solidFill>
              </a:rPr>
            </a:br>
            <a:r>
              <a:rPr lang="en-US" sz="1000" b="1" dirty="0">
                <a:solidFill>
                  <a:schemeClr val="tx1"/>
                </a:solidFill>
              </a:rPr>
              <a:t>high / low</a:t>
            </a:r>
          </a:p>
        </p:txBody>
      </p:sp>
      <p:sp>
        <p:nvSpPr>
          <p:cNvPr id="147" name="Rounded Rectangle 146"/>
          <p:cNvSpPr/>
          <p:nvPr/>
        </p:nvSpPr>
        <p:spPr>
          <a:xfrm>
            <a:off x="7480300" y="2670175"/>
            <a:ext cx="1439863"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3 System Tech Prices</a:t>
            </a:r>
            <a:br>
              <a:rPr lang="en-US" sz="1000" b="1" dirty="0">
                <a:solidFill>
                  <a:schemeClr val="tx1"/>
                </a:solidFill>
              </a:rPr>
            </a:br>
            <a:r>
              <a:rPr lang="en-US" sz="1000" b="1" dirty="0">
                <a:solidFill>
                  <a:schemeClr val="tx1"/>
                </a:solidFill>
              </a:rPr>
              <a:t>upper / lower</a:t>
            </a:r>
          </a:p>
        </p:txBody>
      </p:sp>
      <p:cxnSp>
        <p:nvCxnSpPr>
          <p:cNvPr id="47" name="Straight Connector 46"/>
          <p:cNvCxnSpPr/>
          <p:nvPr/>
        </p:nvCxnSpPr>
        <p:spPr>
          <a:xfrm>
            <a:off x="6323013" y="1263650"/>
            <a:ext cx="14287" cy="4732338"/>
          </a:xfrm>
          <a:prstGeom prst="line">
            <a:avLst/>
          </a:prstGeom>
          <a:ln>
            <a:solidFill>
              <a:schemeClr val="bg1">
                <a:lumMod val="95000"/>
              </a:schemeClr>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5281613" y="1263650"/>
            <a:ext cx="12700" cy="4732338"/>
          </a:xfrm>
          <a:prstGeom prst="line">
            <a:avLst/>
          </a:prstGeom>
          <a:ln>
            <a:solidFill>
              <a:schemeClr val="bg1">
                <a:lumMod val="9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217988" y="1263650"/>
            <a:ext cx="14287" cy="4732338"/>
          </a:xfrm>
          <a:prstGeom prst="line">
            <a:avLst/>
          </a:prstGeom>
          <a:ln>
            <a:solidFill>
              <a:srgbClr val="ABFFAB"/>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3165475" y="1263650"/>
            <a:ext cx="14288" cy="4732338"/>
          </a:xfrm>
          <a:prstGeom prst="line">
            <a:avLst/>
          </a:prstGeom>
          <a:ln>
            <a:solidFill>
              <a:schemeClr val="bg1">
                <a:lumMod val="9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a:stCxn id="20" idx="0"/>
          </p:cNvCxnSpPr>
          <p:nvPr/>
        </p:nvCxnSpPr>
        <p:spPr>
          <a:xfrm>
            <a:off x="2092325" y="1209675"/>
            <a:ext cx="12700" cy="4733925"/>
          </a:xfrm>
          <a:prstGeom prst="line">
            <a:avLst/>
          </a:prstGeom>
          <a:ln>
            <a:solidFill>
              <a:srgbClr val="ABFFAB"/>
            </a:solidFill>
          </a:ln>
        </p:spPr>
        <p:style>
          <a:lnRef idx="2">
            <a:schemeClr val="accent1"/>
          </a:lnRef>
          <a:fillRef idx="0">
            <a:schemeClr val="accent1"/>
          </a:fillRef>
          <a:effectRef idx="1">
            <a:schemeClr val="accent1"/>
          </a:effectRef>
          <a:fontRef idx="minor">
            <a:schemeClr val="tx1"/>
          </a:fontRef>
        </p:style>
      </p:cxnSp>
      <p:sp>
        <p:nvSpPr>
          <p:cNvPr id="19466" name="Title 1"/>
          <p:cNvSpPr>
            <a:spLocks noGrp="1"/>
          </p:cNvSpPr>
          <p:nvPr>
            <p:ph type="title"/>
          </p:nvPr>
        </p:nvSpPr>
        <p:spPr>
          <a:xfrm>
            <a:off x="74613" y="0"/>
            <a:ext cx="9144000" cy="663575"/>
          </a:xfrm>
        </p:spPr>
        <p:txBody>
          <a:bodyPr/>
          <a:lstStyle/>
          <a:p>
            <a:r>
              <a:rPr lang="en-US" smtClean="0"/>
              <a:t>Case Structure and Terminology</a:t>
            </a:r>
          </a:p>
        </p:txBody>
      </p:sp>
      <p:sp>
        <p:nvSpPr>
          <p:cNvPr id="19467" name="Slide Number Placeholder 10"/>
          <p:cNvSpPr>
            <a:spLocks noGrp="1"/>
          </p:cNvSpPr>
          <p:nvPr>
            <p:ph type="sldNum" sz="quarter" idx="11"/>
          </p:nvPr>
        </p:nvSpPr>
        <p:spPr>
          <a:noFill/>
        </p:spPr>
        <p:txBody>
          <a:bodyPr/>
          <a:lstStyle/>
          <a:p>
            <a:pPr fontAlgn="base">
              <a:spcBef>
                <a:spcPct val="0"/>
              </a:spcBef>
              <a:spcAft>
                <a:spcPct val="0"/>
              </a:spcAft>
            </a:pPr>
            <a:fld id="{4D9A033E-438C-4105-9A9C-068C06185AEE}" type="slidenum">
              <a:rPr lang="en-GB" smtClean="0">
                <a:ea typeface="MS PGothic" pitchFamily="34" charset="-128"/>
              </a:rPr>
              <a:pPr fontAlgn="base">
                <a:spcBef>
                  <a:spcPct val="0"/>
                </a:spcBef>
                <a:spcAft>
                  <a:spcPct val="0"/>
                </a:spcAft>
              </a:pPr>
              <a:t>4</a:t>
            </a:fld>
            <a:endParaRPr lang="en-GB" smtClean="0">
              <a:ea typeface="MS PGothic" pitchFamily="34" charset="-128"/>
            </a:endParaRPr>
          </a:p>
        </p:txBody>
      </p:sp>
      <p:sp>
        <p:nvSpPr>
          <p:cNvPr id="19468" name="Footer Placeholder 12"/>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0" name="Rounded Rectangle 19"/>
          <p:cNvSpPr/>
          <p:nvPr/>
        </p:nvSpPr>
        <p:spPr>
          <a:xfrm>
            <a:off x="1624013" y="1209675"/>
            <a:ext cx="936625" cy="215900"/>
          </a:xfrm>
          <a:prstGeom prst="roundRect">
            <a:avLst/>
          </a:prstGeom>
          <a:solidFill>
            <a:schemeClr val="bg1"/>
          </a:solidFill>
          <a:ln w="19050">
            <a:solidFill>
              <a:srgbClr val="009900"/>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Conventional</a:t>
            </a:r>
          </a:p>
        </p:txBody>
      </p:sp>
      <p:sp>
        <p:nvSpPr>
          <p:cNvPr id="21" name="Rounded Rectangle 20"/>
          <p:cNvSpPr/>
          <p:nvPr/>
        </p:nvSpPr>
        <p:spPr>
          <a:xfrm>
            <a:off x="2681288" y="1209675"/>
            <a:ext cx="935037" cy="2159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CNGV</a:t>
            </a:r>
          </a:p>
        </p:txBody>
      </p:sp>
      <p:sp>
        <p:nvSpPr>
          <p:cNvPr id="22" name="Rounded Rectangle 21"/>
          <p:cNvSpPr/>
          <p:nvPr/>
        </p:nvSpPr>
        <p:spPr>
          <a:xfrm>
            <a:off x="1624013" y="1489075"/>
            <a:ext cx="936625" cy="215900"/>
          </a:xfrm>
          <a:prstGeom prst="roundRect">
            <a:avLst/>
          </a:prstGeom>
          <a:solidFill>
            <a:schemeClr val="bg1"/>
          </a:solidFill>
          <a:ln w="19050">
            <a:solidFill>
              <a:srgbClr val="009900"/>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HEV</a:t>
            </a:r>
          </a:p>
        </p:txBody>
      </p:sp>
      <p:sp>
        <p:nvSpPr>
          <p:cNvPr id="23" name="Rounded Rectangle 22"/>
          <p:cNvSpPr/>
          <p:nvPr/>
        </p:nvSpPr>
        <p:spPr>
          <a:xfrm>
            <a:off x="3740150" y="1209675"/>
            <a:ext cx="936625" cy="215900"/>
          </a:xfrm>
          <a:prstGeom prst="roundRect">
            <a:avLst/>
          </a:prstGeom>
          <a:solidFill>
            <a:schemeClr val="bg1"/>
          </a:solidFill>
          <a:ln w="19050">
            <a:solidFill>
              <a:srgbClr val="009900"/>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PHEV10</a:t>
            </a:r>
          </a:p>
        </p:txBody>
      </p:sp>
      <p:sp>
        <p:nvSpPr>
          <p:cNvPr id="24" name="Rounded Rectangle 23"/>
          <p:cNvSpPr/>
          <p:nvPr/>
        </p:nvSpPr>
        <p:spPr>
          <a:xfrm>
            <a:off x="3740150" y="1489075"/>
            <a:ext cx="936625" cy="215900"/>
          </a:xfrm>
          <a:prstGeom prst="roundRect">
            <a:avLst/>
          </a:prstGeom>
          <a:solidFill>
            <a:schemeClr val="bg1"/>
          </a:solidFill>
          <a:ln w="19050">
            <a:solidFill>
              <a:srgbClr val="009900"/>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PHEV40</a:t>
            </a:r>
          </a:p>
        </p:txBody>
      </p:sp>
      <p:sp>
        <p:nvSpPr>
          <p:cNvPr id="25" name="Rounded Rectangle 24"/>
          <p:cNvSpPr/>
          <p:nvPr/>
        </p:nvSpPr>
        <p:spPr>
          <a:xfrm>
            <a:off x="4789488" y="1209675"/>
            <a:ext cx="936625" cy="2159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BEV100</a:t>
            </a:r>
          </a:p>
        </p:txBody>
      </p:sp>
      <p:sp>
        <p:nvSpPr>
          <p:cNvPr id="26" name="Rounded Rectangle 25"/>
          <p:cNvSpPr/>
          <p:nvPr/>
        </p:nvSpPr>
        <p:spPr>
          <a:xfrm>
            <a:off x="5848350" y="1209675"/>
            <a:ext cx="936625" cy="2159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FCEV</a:t>
            </a:r>
          </a:p>
        </p:txBody>
      </p:sp>
      <p:sp>
        <p:nvSpPr>
          <p:cNvPr id="27" name="Rounded Rectangle 26"/>
          <p:cNvSpPr/>
          <p:nvPr/>
        </p:nvSpPr>
        <p:spPr>
          <a:xfrm>
            <a:off x="1624013" y="1760538"/>
            <a:ext cx="936625" cy="215900"/>
          </a:xfrm>
          <a:prstGeom prst="roundRect">
            <a:avLst/>
          </a:prstGeom>
          <a:solidFill>
            <a:schemeClr val="bg1"/>
          </a:solidFill>
          <a:ln w="19050">
            <a:solidFill>
              <a:srgbClr val="009900"/>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Diesel</a:t>
            </a:r>
          </a:p>
        </p:txBody>
      </p:sp>
      <p:sp>
        <p:nvSpPr>
          <p:cNvPr id="19477" name="TextBox 3"/>
          <p:cNvSpPr txBox="1">
            <a:spLocks noChangeArrowheads="1"/>
          </p:cNvSpPr>
          <p:nvPr/>
        </p:nvSpPr>
        <p:spPr bwMode="auto">
          <a:xfrm>
            <a:off x="1627188" y="914400"/>
            <a:ext cx="946150" cy="276225"/>
          </a:xfrm>
          <a:prstGeom prst="rect">
            <a:avLst/>
          </a:prstGeom>
          <a:noFill/>
          <a:ln w="9525">
            <a:noFill/>
            <a:miter lim="800000"/>
            <a:headEnd/>
            <a:tailEnd/>
          </a:ln>
        </p:spPr>
        <p:txBody>
          <a:bodyPr>
            <a:spAutoFit/>
          </a:bodyPr>
          <a:lstStyle/>
          <a:p>
            <a:pPr algn="ctr"/>
            <a:r>
              <a:rPr lang="en-US" sz="1200" b="1" u="sng"/>
              <a:t>Liq ICE</a:t>
            </a:r>
          </a:p>
        </p:txBody>
      </p:sp>
      <p:sp>
        <p:nvSpPr>
          <p:cNvPr id="19478" name="TextBox 27"/>
          <p:cNvSpPr txBox="1">
            <a:spLocks noChangeArrowheads="1"/>
          </p:cNvSpPr>
          <p:nvPr/>
        </p:nvSpPr>
        <p:spPr bwMode="auto">
          <a:xfrm>
            <a:off x="2668588" y="914400"/>
            <a:ext cx="946150" cy="276225"/>
          </a:xfrm>
          <a:prstGeom prst="rect">
            <a:avLst/>
          </a:prstGeom>
          <a:noFill/>
          <a:ln w="9525">
            <a:noFill/>
            <a:miter lim="800000"/>
            <a:headEnd/>
            <a:tailEnd/>
          </a:ln>
        </p:spPr>
        <p:txBody>
          <a:bodyPr>
            <a:spAutoFit/>
          </a:bodyPr>
          <a:lstStyle/>
          <a:p>
            <a:pPr algn="ctr"/>
            <a:r>
              <a:rPr lang="en-US" sz="1200" b="1" u="sng"/>
              <a:t>CNGV</a:t>
            </a:r>
          </a:p>
        </p:txBody>
      </p:sp>
      <p:sp>
        <p:nvSpPr>
          <p:cNvPr id="19479" name="TextBox 28"/>
          <p:cNvSpPr txBox="1">
            <a:spLocks noChangeArrowheads="1"/>
          </p:cNvSpPr>
          <p:nvPr/>
        </p:nvSpPr>
        <p:spPr bwMode="auto">
          <a:xfrm>
            <a:off x="3743325" y="914400"/>
            <a:ext cx="946150" cy="276225"/>
          </a:xfrm>
          <a:prstGeom prst="rect">
            <a:avLst/>
          </a:prstGeom>
          <a:noFill/>
          <a:ln w="9525">
            <a:noFill/>
            <a:miter lim="800000"/>
            <a:headEnd/>
            <a:tailEnd/>
          </a:ln>
        </p:spPr>
        <p:txBody>
          <a:bodyPr>
            <a:spAutoFit/>
          </a:bodyPr>
          <a:lstStyle/>
          <a:p>
            <a:pPr algn="ctr"/>
            <a:r>
              <a:rPr lang="en-US" sz="1200" b="1" u="sng"/>
              <a:t>PHEV</a:t>
            </a:r>
          </a:p>
        </p:txBody>
      </p:sp>
      <p:sp>
        <p:nvSpPr>
          <p:cNvPr id="19480" name="TextBox 29"/>
          <p:cNvSpPr txBox="1">
            <a:spLocks noChangeArrowheads="1"/>
          </p:cNvSpPr>
          <p:nvPr/>
        </p:nvSpPr>
        <p:spPr bwMode="auto">
          <a:xfrm>
            <a:off x="4773613" y="914400"/>
            <a:ext cx="946150" cy="276225"/>
          </a:xfrm>
          <a:prstGeom prst="rect">
            <a:avLst/>
          </a:prstGeom>
          <a:noFill/>
          <a:ln w="9525">
            <a:noFill/>
            <a:miter lim="800000"/>
            <a:headEnd/>
            <a:tailEnd/>
          </a:ln>
        </p:spPr>
        <p:txBody>
          <a:bodyPr>
            <a:spAutoFit/>
          </a:bodyPr>
          <a:lstStyle/>
          <a:p>
            <a:pPr algn="ctr"/>
            <a:r>
              <a:rPr lang="en-US" sz="1200" b="1" u="sng"/>
              <a:t>BEV</a:t>
            </a:r>
          </a:p>
        </p:txBody>
      </p:sp>
      <p:sp>
        <p:nvSpPr>
          <p:cNvPr id="19481" name="TextBox 30"/>
          <p:cNvSpPr txBox="1">
            <a:spLocks noChangeArrowheads="1"/>
          </p:cNvSpPr>
          <p:nvPr/>
        </p:nvSpPr>
        <p:spPr bwMode="auto">
          <a:xfrm>
            <a:off x="5837238" y="914400"/>
            <a:ext cx="946150" cy="276225"/>
          </a:xfrm>
          <a:prstGeom prst="rect">
            <a:avLst/>
          </a:prstGeom>
          <a:noFill/>
          <a:ln w="9525">
            <a:noFill/>
            <a:miter lim="800000"/>
            <a:headEnd/>
            <a:tailEnd/>
          </a:ln>
        </p:spPr>
        <p:txBody>
          <a:bodyPr>
            <a:spAutoFit/>
          </a:bodyPr>
          <a:lstStyle/>
          <a:p>
            <a:pPr algn="ctr"/>
            <a:r>
              <a:rPr lang="en-US" sz="1200" b="1" u="sng"/>
              <a:t>FCEV</a:t>
            </a:r>
          </a:p>
        </p:txBody>
      </p:sp>
      <p:sp>
        <p:nvSpPr>
          <p:cNvPr id="19482" name="TextBox 31"/>
          <p:cNvSpPr txBox="1">
            <a:spLocks noChangeArrowheads="1"/>
          </p:cNvSpPr>
          <p:nvPr/>
        </p:nvSpPr>
        <p:spPr bwMode="auto">
          <a:xfrm>
            <a:off x="4532313" y="758825"/>
            <a:ext cx="385762" cy="184150"/>
          </a:xfrm>
          <a:prstGeom prst="rect">
            <a:avLst/>
          </a:prstGeom>
          <a:solidFill>
            <a:schemeClr val="bg1"/>
          </a:solidFill>
          <a:ln w="9525">
            <a:noFill/>
            <a:miter lim="800000"/>
            <a:headEnd/>
            <a:tailEnd/>
          </a:ln>
        </p:spPr>
        <p:txBody>
          <a:bodyPr lIns="0" tIns="0" rIns="0" bIns="0">
            <a:spAutoFit/>
          </a:bodyPr>
          <a:lstStyle/>
          <a:p>
            <a:pPr algn="ctr"/>
            <a:r>
              <a:rPr lang="en-US" sz="1200" b="1" u="sng"/>
              <a:t>PEV</a:t>
            </a:r>
          </a:p>
        </p:txBody>
      </p:sp>
      <p:sp>
        <p:nvSpPr>
          <p:cNvPr id="19483" name="TextBox 32"/>
          <p:cNvSpPr txBox="1">
            <a:spLocks noChangeArrowheads="1"/>
          </p:cNvSpPr>
          <p:nvPr/>
        </p:nvSpPr>
        <p:spPr bwMode="auto">
          <a:xfrm>
            <a:off x="11113" y="2093913"/>
            <a:ext cx="1243012" cy="277812"/>
          </a:xfrm>
          <a:prstGeom prst="rect">
            <a:avLst/>
          </a:prstGeom>
          <a:noFill/>
          <a:ln w="9525">
            <a:noFill/>
            <a:miter lim="800000"/>
            <a:headEnd/>
            <a:tailEnd/>
          </a:ln>
        </p:spPr>
        <p:txBody>
          <a:bodyPr>
            <a:spAutoFit/>
          </a:bodyPr>
          <a:lstStyle/>
          <a:p>
            <a:r>
              <a:rPr lang="en-US" sz="1200" b="1">
                <a:solidFill>
                  <a:srgbClr val="3333CC"/>
                </a:solidFill>
              </a:rPr>
              <a:t>All In</a:t>
            </a:r>
          </a:p>
        </p:txBody>
      </p:sp>
      <p:sp>
        <p:nvSpPr>
          <p:cNvPr id="19484" name="TextBox 33"/>
          <p:cNvSpPr txBox="1">
            <a:spLocks noChangeArrowheads="1"/>
          </p:cNvSpPr>
          <p:nvPr/>
        </p:nvSpPr>
        <p:spPr bwMode="auto">
          <a:xfrm>
            <a:off x="11113" y="2476500"/>
            <a:ext cx="1243012" cy="276225"/>
          </a:xfrm>
          <a:prstGeom prst="rect">
            <a:avLst/>
          </a:prstGeom>
          <a:noFill/>
          <a:ln w="9525">
            <a:noFill/>
            <a:miter lim="800000"/>
            <a:headEnd/>
            <a:tailEnd/>
          </a:ln>
        </p:spPr>
        <p:txBody>
          <a:bodyPr>
            <a:spAutoFit/>
          </a:bodyPr>
          <a:lstStyle/>
          <a:p>
            <a:r>
              <a:rPr lang="en-US" sz="1200" b="1">
                <a:solidFill>
                  <a:srgbClr val="3333CC"/>
                </a:solidFill>
              </a:rPr>
              <a:t>Liq ICE</a:t>
            </a:r>
          </a:p>
        </p:txBody>
      </p:sp>
      <p:sp>
        <p:nvSpPr>
          <p:cNvPr id="19485" name="TextBox 34"/>
          <p:cNvSpPr txBox="1">
            <a:spLocks noChangeArrowheads="1"/>
          </p:cNvSpPr>
          <p:nvPr/>
        </p:nvSpPr>
        <p:spPr bwMode="auto">
          <a:xfrm>
            <a:off x="11113" y="3038475"/>
            <a:ext cx="1371600" cy="277813"/>
          </a:xfrm>
          <a:prstGeom prst="rect">
            <a:avLst/>
          </a:prstGeom>
          <a:noFill/>
          <a:ln w="9525">
            <a:noFill/>
            <a:miter lim="800000"/>
            <a:headEnd/>
            <a:tailEnd/>
          </a:ln>
        </p:spPr>
        <p:txBody>
          <a:bodyPr>
            <a:spAutoFit/>
          </a:bodyPr>
          <a:lstStyle/>
          <a:p>
            <a:r>
              <a:rPr lang="en-US" sz="1200" b="1">
                <a:solidFill>
                  <a:srgbClr val="3333CC"/>
                </a:solidFill>
              </a:rPr>
              <a:t>Liq ICE + CNGV</a:t>
            </a:r>
          </a:p>
        </p:txBody>
      </p:sp>
      <p:sp>
        <p:nvSpPr>
          <p:cNvPr id="19486" name="TextBox 35"/>
          <p:cNvSpPr txBox="1">
            <a:spLocks noChangeArrowheads="1"/>
          </p:cNvSpPr>
          <p:nvPr/>
        </p:nvSpPr>
        <p:spPr bwMode="auto">
          <a:xfrm>
            <a:off x="11113" y="3419475"/>
            <a:ext cx="1243012" cy="277813"/>
          </a:xfrm>
          <a:prstGeom prst="rect">
            <a:avLst/>
          </a:prstGeom>
          <a:noFill/>
          <a:ln w="9525">
            <a:noFill/>
            <a:miter lim="800000"/>
            <a:headEnd/>
            <a:tailEnd/>
          </a:ln>
        </p:spPr>
        <p:txBody>
          <a:bodyPr>
            <a:spAutoFit/>
          </a:bodyPr>
          <a:lstStyle/>
          <a:p>
            <a:r>
              <a:rPr lang="en-US" sz="1200" b="1">
                <a:solidFill>
                  <a:srgbClr val="3333CC"/>
                </a:solidFill>
              </a:rPr>
              <a:t>Liq ICE + PEV</a:t>
            </a:r>
          </a:p>
        </p:txBody>
      </p:sp>
      <p:sp>
        <p:nvSpPr>
          <p:cNvPr id="19487" name="TextBox 36"/>
          <p:cNvSpPr txBox="1">
            <a:spLocks noChangeArrowheads="1"/>
          </p:cNvSpPr>
          <p:nvPr/>
        </p:nvSpPr>
        <p:spPr bwMode="auto">
          <a:xfrm>
            <a:off x="11113" y="3802063"/>
            <a:ext cx="1446212" cy="276225"/>
          </a:xfrm>
          <a:prstGeom prst="rect">
            <a:avLst/>
          </a:prstGeom>
          <a:noFill/>
          <a:ln w="9525">
            <a:noFill/>
            <a:miter lim="800000"/>
            <a:headEnd/>
            <a:tailEnd/>
          </a:ln>
        </p:spPr>
        <p:txBody>
          <a:bodyPr>
            <a:spAutoFit/>
          </a:bodyPr>
          <a:lstStyle/>
          <a:p>
            <a:r>
              <a:rPr lang="en-US" sz="1200" b="1">
                <a:solidFill>
                  <a:srgbClr val="3333CC"/>
                </a:solidFill>
              </a:rPr>
              <a:t>Liq ICE + PHEV</a:t>
            </a:r>
          </a:p>
        </p:txBody>
      </p:sp>
      <p:sp>
        <p:nvSpPr>
          <p:cNvPr id="19488" name="TextBox 37"/>
          <p:cNvSpPr txBox="1">
            <a:spLocks noChangeArrowheads="1"/>
          </p:cNvSpPr>
          <p:nvPr/>
        </p:nvSpPr>
        <p:spPr bwMode="auto">
          <a:xfrm>
            <a:off x="11113" y="4183063"/>
            <a:ext cx="1446212" cy="277812"/>
          </a:xfrm>
          <a:prstGeom prst="rect">
            <a:avLst/>
          </a:prstGeom>
          <a:noFill/>
          <a:ln w="9525">
            <a:noFill/>
            <a:miter lim="800000"/>
            <a:headEnd/>
            <a:tailEnd/>
          </a:ln>
        </p:spPr>
        <p:txBody>
          <a:bodyPr>
            <a:spAutoFit/>
          </a:bodyPr>
          <a:lstStyle/>
          <a:p>
            <a:r>
              <a:rPr lang="en-US" sz="1200" b="1">
                <a:solidFill>
                  <a:srgbClr val="3333CC"/>
                </a:solidFill>
              </a:rPr>
              <a:t>Liq ICE + BEV</a:t>
            </a:r>
          </a:p>
        </p:txBody>
      </p:sp>
      <p:sp>
        <p:nvSpPr>
          <p:cNvPr id="19489" name="TextBox 38"/>
          <p:cNvSpPr txBox="1">
            <a:spLocks noChangeArrowheads="1"/>
          </p:cNvSpPr>
          <p:nvPr/>
        </p:nvSpPr>
        <p:spPr bwMode="auto">
          <a:xfrm>
            <a:off x="11113" y="4565650"/>
            <a:ext cx="1446212" cy="276225"/>
          </a:xfrm>
          <a:prstGeom prst="rect">
            <a:avLst/>
          </a:prstGeom>
          <a:noFill/>
          <a:ln w="9525">
            <a:noFill/>
            <a:miter lim="800000"/>
            <a:headEnd/>
            <a:tailEnd/>
          </a:ln>
        </p:spPr>
        <p:txBody>
          <a:bodyPr>
            <a:spAutoFit/>
          </a:bodyPr>
          <a:lstStyle/>
          <a:p>
            <a:r>
              <a:rPr lang="en-US" sz="1200" b="1">
                <a:solidFill>
                  <a:srgbClr val="3333CC"/>
                </a:solidFill>
              </a:rPr>
              <a:t>Liq ICE + FCEV</a:t>
            </a:r>
          </a:p>
        </p:txBody>
      </p:sp>
      <p:sp>
        <p:nvSpPr>
          <p:cNvPr id="19490" name="TextBox 39"/>
          <p:cNvSpPr txBox="1">
            <a:spLocks noChangeArrowheads="1"/>
          </p:cNvSpPr>
          <p:nvPr/>
        </p:nvSpPr>
        <p:spPr bwMode="auto">
          <a:xfrm>
            <a:off x="11113" y="5148263"/>
            <a:ext cx="1797050" cy="277812"/>
          </a:xfrm>
          <a:prstGeom prst="rect">
            <a:avLst/>
          </a:prstGeom>
          <a:noFill/>
          <a:ln w="9525">
            <a:noFill/>
            <a:miter lim="800000"/>
            <a:headEnd/>
            <a:tailEnd/>
          </a:ln>
        </p:spPr>
        <p:txBody>
          <a:bodyPr>
            <a:spAutoFit/>
          </a:bodyPr>
          <a:lstStyle/>
          <a:p>
            <a:r>
              <a:rPr lang="en-US" sz="1200" b="1">
                <a:solidFill>
                  <a:srgbClr val="3333CC"/>
                </a:solidFill>
              </a:rPr>
              <a:t>All In - CNGV</a:t>
            </a:r>
          </a:p>
        </p:txBody>
      </p:sp>
      <p:sp>
        <p:nvSpPr>
          <p:cNvPr id="19491" name="TextBox 40"/>
          <p:cNvSpPr txBox="1">
            <a:spLocks noChangeArrowheads="1"/>
          </p:cNvSpPr>
          <p:nvPr/>
        </p:nvSpPr>
        <p:spPr bwMode="auto">
          <a:xfrm>
            <a:off x="11113" y="5530850"/>
            <a:ext cx="1797050" cy="276225"/>
          </a:xfrm>
          <a:prstGeom prst="rect">
            <a:avLst/>
          </a:prstGeom>
          <a:noFill/>
          <a:ln w="9525">
            <a:noFill/>
            <a:miter lim="800000"/>
            <a:headEnd/>
            <a:tailEnd/>
          </a:ln>
        </p:spPr>
        <p:txBody>
          <a:bodyPr>
            <a:spAutoFit/>
          </a:bodyPr>
          <a:lstStyle/>
          <a:p>
            <a:r>
              <a:rPr lang="en-US" sz="1200" b="1">
                <a:solidFill>
                  <a:srgbClr val="3333CC"/>
                </a:solidFill>
              </a:rPr>
              <a:t>All In - PEV</a:t>
            </a:r>
          </a:p>
        </p:txBody>
      </p:sp>
      <p:sp>
        <p:nvSpPr>
          <p:cNvPr id="19492" name="TextBox 41"/>
          <p:cNvSpPr txBox="1">
            <a:spLocks noChangeArrowheads="1"/>
          </p:cNvSpPr>
          <p:nvPr/>
        </p:nvSpPr>
        <p:spPr bwMode="auto">
          <a:xfrm>
            <a:off x="11113" y="5911850"/>
            <a:ext cx="1797050" cy="276225"/>
          </a:xfrm>
          <a:prstGeom prst="rect">
            <a:avLst/>
          </a:prstGeom>
          <a:noFill/>
          <a:ln w="9525">
            <a:noFill/>
            <a:miter lim="800000"/>
            <a:headEnd/>
            <a:tailEnd/>
          </a:ln>
        </p:spPr>
        <p:txBody>
          <a:bodyPr>
            <a:spAutoFit/>
          </a:bodyPr>
          <a:lstStyle/>
          <a:p>
            <a:r>
              <a:rPr lang="en-US" sz="1200" b="1">
                <a:solidFill>
                  <a:srgbClr val="3333CC"/>
                </a:solidFill>
              </a:rPr>
              <a:t>All In - FCEV</a:t>
            </a:r>
          </a:p>
        </p:txBody>
      </p:sp>
      <p:cxnSp>
        <p:nvCxnSpPr>
          <p:cNvPr id="10" name="Straight Connector 9"/>
          <p:cNvCxnSpPr/>
          <p:nvPr/>
        </p:nvCxnSpPr>
        <p:spPr>
          <a:xfrm>
            <a:off x="644525" y="2243138"/>
            <a:ext cx="5903913"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88988" y="2625725"/>
            <a:ext cx="5759450"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1365250" y="3189288"/>
            <a:ext cx="5183188"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1220788" y="3562350"/>
            <a:ext cx="5327650"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1328738" y="3956050"/>
            <a:ext cx="5219700"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220788" y="4338638"/>
            <a:ext cx="5327650"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1257300" y="4721225"/>
            <a:ext cx="5291138"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1184275" y="5305425"/>
            <a:ext cx="5364163"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1039813" y="5676900"/>
            <a:ext cx="5508625"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1184275" y="6049963"/>
            <a:ext cx="5364163" cy="0"/>
          </a:xfrm>
          <a:prstGeom prst="line">
            <a:avLst/>
          </a:prstGeom>
          <a:ln>
            <a:solidFill>
              <a:srgbClr val="3333CC"/>
            </a:solidFill>
          </a:ln>
        </p:spPr>
        <p:style>
          <a:lnRef idx="2">
            <a:schemeClr val="accent1"/>
          </a:lnRef>
          <a:fillRef idx="0">
            <a:schemeClr val="accent1"/>
          </a:fillRef>
          <a:effectRef idx="1">
            <a:schemeClr val="accent1"/>
          </a:effectRef>
          <a:fontRef idx="minor">
            <a:schemeClr val="tx1"/>
          </a:fontRef>
        </p:style>
      </p:cxnSp>
      <p:grpSp>
        <p:nvGrpSpPr>
          <p:cNvPr id="19503" name="Group 57"/>
          <p:cNvGrpSpPr>
            <a:grpSpLocks/>
          </p:cNvGrpSpPr>
          <p:nvPr/>
        </p:nvGrpSpPr>
        <p:grpSpPr bwMode="auto">
          <a:xfrm>
            <a:off x="1995488" y="2155825"/>
            <a:ext cx="4418012" cy="179388"/>
            <a:chOff x="2102231" y="2155394"/>
            <a:chExt cx="4417630" cy="180000"/>
          </a:xfrm>
        </p:grpSpPr>
        <p:sp>
          <p:nvSpPr>
            <p:cNvPr id="55" name="Oval 54"/>
            <p:cNvSpPr/>
            <p:nvPr/>
          </p:nvSpPr>
          <p:spPr>
            <a:xfrm>
              <a:off x="2102231" y="2155394"/>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Oval 69"/>
            <p:cNvSpPr/>
            <p:nvPr/>
          </p:nvSpPr>
          <p:spPr>
            <a:xfrm>
              <a:off x="3180404" y="2155394"/>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Oval 70"/>
            <p:cNvSpPr/>
            <p:nvPr/>
          </p:nvSpPr>
          <p:spPr>
            <a:xfrm>
              <a:off x="4231282" y="2155394"/>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2" name="Oval 71"/>
            <p:cNvSpPr/>
            <p:nvPr/>
          </p:nvSpPr>
          <p:spPr>
            <a:xfrm>
              <a:off x="5295807" y="2155394"/>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3" name="Oval 72"/>
            <p:cNvSpPr/>
            <p:nvPr/>
          </p:nvSpPr>
          <p:spPr>
            <a:xfrm>
              <a:off x="6339861" y="2155394"/>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6" name="Oval 75"/>
          <p:cNvSpPr/>
          <p:nvPr/>
        </p:nvSpPr>
        <p:spPr>
          <a:xfrm>
            <a:off x="1995901" y="2533723"/>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2" name="Oval 81"/>
          <p:cNvSpPr/>
          <p:nvPr/>
        </p:nvSpPr>
        <p:spPr>
          <a:xfrm>
            <a:off x="1995901" y="308963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3" name="Oval 82"/>
          <p:cNvSpPr/>
          <p:nvPr/>
        </p:nvSpPr>
        <p:spPr>
          <a:xfrm>
            <a:off x="3074074" y="308963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8" name="Oval 87"/>
          <p:cNvSpPr/>
          <p:nvPr/>
        </p:nvSpPr>
        <p:spPr>
          <a:xfrm>
            <a:off x="1995901" y="3457330"/>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0" name="Oval 89"/>
          <p:cNvSpPr/>
          <p:nvPr/>
        </p:nvSpPr>
        <p:spPr>
          <a:xfrm>
            <a:off x="4124952" y="3457330"/>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1" name="Oval 90"/>
          <p:cNvSpPr/>
          <p:nvPr/>
        </p:nvSpPr>
        <p:spPr>
          <a:xfrm>
            <a:off x="5189477" y="3457330"/>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4" name="Oval 93"/>
          <p:cNvSpPr/>
          <p:nvPr/>
        </p:nvSpPr>
        <p:spPr>
          <a:xfrm>
            <a:off x="1995901" y="3860733"/>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Oval 95"/>
          <p:cNvSpPr/>
          <p:nvPr/>
        </p:nvSpPr>
        <p:spPr>
          <a:xfrm>
            <a:off x="4124952" y="3860733"/>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Oval 99"/>
          <p:cNvSpPr/>
          <p:nvPr/>
        </p:nvSpPr>
        <p:spPr>
          <a:xfrm>
            <a:off x="1995901" y="4233032"/>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 name="Oval 102"/>
          <p:cNvSpPr/>
          <p:nvPr/>
        </p:nvSpPr>
        <p:spPr>
          <a:xfrm>
            <a:off x="5189477" y="4233032"/>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Oval 105"/>
          <p:cNvSpPr/>
          <p:nvPr/>
        </p:nvSpPr>
        <p:spPr>
          <a:xfrm>
            <a:off x="1995901" y="4618184"/>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0" name="Oval 109"/>
          <p:cNvSpPr/>
          <p:nvPr/>
        </p:nvSpPr>
        <p:spPr>
          <a:xfrm>
            <a:off x="6233531" y="4618184"/>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Oval 111"/>
          <p:cNvSpPr/>
          <p:nvPr/>
        </p:nvSpPr>
        <p:spPr>
          <a:xfrm>
            <a:off x="1995901" y="5204406"/>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Oval 113"/>
          <p:cNvSpPr/>
          <p:nvPr/>
        </p:nvSpPr>
        <p:spPr>
          <a:xfrm>
            <a:off x="4124952" y="5204406"/>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Oval 114"/>
          <p:cNvSpPr/>
          <p:nvPr/>
        </p:nvSpPr>
        <p:spPr>
          <a:xfrm>
            <a:off x="5189477" y="5204406"/>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6" name="Oval 115"/>
          <p:cNvSpPr/>
          <p:nvPr/>
        </p:nvSpPr>
        <p:spPr>
          <a:xfrm>
            <a:off x="6233531" y="5204406"/>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8" name="Oval 117"/>
          <p:cNvSpPr/>
          <p:nvPr/>
        </p:nvSpPr>
        <p:spPr>
          <a:xfrm>
            <a:off x="1995901" y="557670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9" name="Oval 118"/>
          <p:cNvSpPr/>
          <p:nvPr/>
        </p:nvSpPr>
        <p:spPr>
          <a:xfrm>
            <a:off x="3074074" y="557670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2" name="Oval 121"/>
          <p:cNvSpPr/>
          <p:nvPr/>
        </p:nvSpPr>
        <p:spPr>
          <a:xfrm>
            <a:off x="6233531" y="557670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561" name="TextBox 128"/>
          <p:cNvSpPr txBox="1">
            <a:spLocks noChangeArrowheads="1"/>
          </p:cNvSpPr>
          <p:nvPr/>
        </p:nvSpPr>
        <p:spPr bwMode="auto">
          <a:xfrm>
            <a:off x="11113" y="1636713"/>
            <a:ext cx="1509712" cy="339725"/>
          </a:xfrm>
          <a:prstGeom prst="rect">
            <a:avLst/>
          </a:prstGeom>
          <a:noFill/>
          <a:ln w="9525">
            <a:noFill/>
            <a:miter lim="800000"/>
            <a:headEnd/>
            <a:tailEnd/>
          </a:ln>
        </p:spPr>
        <p:txBody>
          <a:bodyPr>
            <a:spAutoFit/>
          </a:bodyPr>
          <a:lstStyle/>
          <a:p>
            <a:r>
              <a:rPr lang="en-US" sz="1600" b="1" u="sng">
                <a:solidFill>
                  <a:srgbClr val="3333CC"/>
                </a:solidFill>
              </a:rPr>
              <a:t>10 Portfolios</a:t>
            </a:r>
          </a:p>
        </p:txBody>
      </p:sp>
      <p:sp>
        <p:nvSpPr>
          <p:cNvPr id="60" name="Right Brace 59"/>
          <p:cNvSpPr/>
          <p:nvPr/>
        </p:nvSpPr>
        <p:spPr>
          <a:xfrm>
            <a:off x="6583363" y="2073275"/>
            <a:ext cx="266700" cy="4094163"/>
          </a:xfrm>
          <a:prstGeom prst="rightBrac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9563" name="TextBox 130"/>
          <p:cNvSpPr txBox="1">
            <a:spLocks noChangeArrowheads="1"/>
          </p:cNvSpPr>
          <p:nvPr/>
        </p:nvSpPr>
        <p:spPr bwMode="auto">
          <a:xfrm>
            <a:off x="6878638" y="3987800"/>
            <a:ext cx="317500" cy="276225"/>
          </a:xfrm>
          <a:prstGeom prst="rect">
            <a:avLst/>
          </a:prstGeom>
          <a:noFill/>
          <a:ln w="9525">
            <a:noFill/>
            <a:miter lim="800000"/>
            <a:headEnd/>
            <a:tailEnd/>
          </a:ln>
        </p:spPr>
        <p:txBody>
          <a:bodyPr>
            <a:spAutoFit/>
          </a:bodyPr>
          <a:lstStyle/>
          <a:p>
            <a:pPr algn="ctr"/>
            <a:r>
              <a:rPr lang="en-US" sz="1200" b="1"/>
              <a:t>X</a:t>
            </a:r>
          </a:p>
        </p:txBody>
      </p:sp>
      <p:sp>
        <p:nvSpPr>
          <p:cNvPr id="134" name="Rounded Rectangle 133"/>
          <p:cNvSpPr/>
          <p:nvPr/>
        </p:nvSpPr>
        <p:spPr>
          <a:xfrm>
            <a:off x="7461250" y="3263900"/>
            <a:ext cx="1439863"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Hydrogen Prices</a:t>
            </a:r>
            <a:br>
              <a:rPr lang="en-US" sz="1000" b="1" dirty="0">
                <a:solidFill>
                  <a:schemeClr val="tx1"/>
                </a:solidFill>
              </a:rPr>
            </a:br>
            <a:r>
              <a:rPr lang="en-US" sz="1000" b="1" dirty="0">
                <a:solidFill>
                  <a:schemeClr val="tx1"/>
                </a:solidFill>
              </a:rPr>
              <a:t>high / low</a:t>
            </a:r>
          </a:p>
        </p:txBody>
      </p:sp>
      <p:sp>
        <p:nvSpPr>
          <p:cNvPr id="135" name="Rounded Rectangle 134"/>
          <p:cNvSpPr/>
          <p:nvPr/>
        </p:nvSpPr>
        <p:spPr>
          <a:xfrm>
            <a:off x="7461250" y="3760788"/>
            <a:ext cx="1439863"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Oil Prices</a:t>
            </a:r>
            <a:br>
              <a:rPr lang="en-US" sz="1000" b="1" dirty="0">
                <a:solidFill>
                  <a:schemeClr val="tx1"/>
                </a:solidFill>
              </a:rPr>
            </a:br>
            <a:r>
              <a:rPr lang="en-US" sz="1000" b="1" dirty="0">
                <a:solidFill>
                  <a:schemeClr val="tx1"/>
                </a:solidFill>
              </a:rPr>
              <a:t>high / ref / low</a:t>
            </a:r>
          </a:p>
        </p:txBody>
      </p:sp>
      <p:sp>
        <p:nvSpPr>
          <p:cNvPr id="136" name="Rounded Rectangle 135"/>
          <p:cNvSpPr/>
          <p:nvPr/>
        </p:nvSpPr>
        <p:spPr>
          <a:xfrm>
            <a:off x="7461250" y="4257675"/>
            <a:ext cx="1439863"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Electric Charging</a:t>
            </a:r>
            <a:br>
              <a:rPr lang="en-US" sz="1000" b="1" dirty="0">
                <a:solidFill>
                  <a:schemeClr val="tx1"/>
                </a:solidFill>
              </a:rPr>
            </a:br>
            <a:r>
              <a:rPr lang="en-US" sz="1000" b="1" dirty="0">
                <a:solidFill>
                  <a:schemeClr val="tx1"/>
                </a:solidFill>
              </a:rPr>
              <a:t>home / ubiquitous</a:t>
            </a:r>
          </a:p>
        </p:txBody>
      </p:sp>
      <p:sp>
        <p:nvSpPr>
          <p:cNvPr id="137" name="Rounded Rectangle 136"/>
          <p:cNvSpPr/>
          <p:nvPr/>
        </p:nvSpPr>
        <p:spPr>
          <a:xfrm>
            <a:off x="7461250" y="4756150"/>
            <a:ext cx="1439863" cy="431800"/>
          </a:xfrm>
          <a:prstGeom prst="roundRect">
            <a:avLst/>
          </a:prstGeom>
          <a:solidFill>
            <a:schemeClr val="bg1"/>
          </a:solidFill>
          <a:ln w="19050">
            <a:solidFill>
              <a:srgbClr val="009900"/>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Biofuel Supply</a:t>
            </a:r>
            <a:br>
              <a:rPr lang="en-US" sz="1000" b="1" dirty="0">
                <a:solidFill>
                  <a:schemeClr val="tx1"/>
                </a:solidFill>
              </a:rPr>
            </a:br>
            <a:r>
              <a:rPr lang="en-US" sz="1000" b="1" dirty="0">
                <a:solidFill>
                  <a:schemeClr val="tx1"/>
                </a:solidFill>
              </a:rPr>
              <a:t>high / low / no adv</a:t>
            </a:r>
          </a:p>
        </p:txBody>
      </p:sp>
      <p:sp>
        <p:nvSpPr>
          <p:cNvPr id="138" name="Right Brace 137"/>
          <p:cNvSpPr/>
          <p:nvPr/>
        </p:nvSpPr>
        <p:spPr>
          <a:xfrm flipH="1">
            <a:off x="7191375" y="2062163"/>
            <a:ext cx="265113" cy="3232150"/>
          </a:xfrm>
          <a:prstGeom prst="rightBrace">
            <a:avLst>
              <a:gd name="adj1" fmla="val 8333"/>
              <a:gd name="adj2" fmla="val 63627"/>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9569" name="TextBox 138"/>
          <p:cNvSpPr txBox="1">
            <a:spLocks noChangeArrowheads="1"/>
          </p:cNvSpPr>
          <p:nvPr/>
        </p:nvSpPr>
        <p:spPr bwMode="auto">
          <a:xfrm>
            <a:off x="7634288" y="1636713"/>
            <a:ext cx="1138237" cy="339725"/>
          </a:xfrm>
          <a:prstGeom prst="rect">
            <a:avLst/>
          </a:prstGeom>
          <a:noFill/>
          <a:ln w="9525">
            <a:noFill/>
            <a:miter lim="800000"/>
            <a:headEnd/>
            <a:tailEnd/>
          </a:ln>
        </p:spPr>
        <p:txBody>
          <a:bodyPr>
            <a:spAutoFit/>
          </a:bodyPr>
          <a:lstStyle/>
          <a:p>
            <a:r>
              <a:rPr lang="en-US" sz="1600" b="1" u="sng">
                <a:solidFill>
                  <a:srgbClr val="3333CC"/>
                </a:solidFill>
              </a:rPr>
              <a:t>8 Toggles</a:t>
            </a:r>
          </a:p>
        </p:txBody>
      </p:sp>
      <p:sp>
        <p:nvSpPr>
          <p:cNvPr id="19570" name="TextBox 139"/>
          <p:cNvSpPr txBox="1">
            <a:spLocks noChangeArrowheads="1"/>
          </p:cNvSpPr>
          <p:nvPr/>
        </p:nvSpPr>
        <p:spPr bwMode="auto">
          <a:xfrm>
            <a:off x="7256463" y="6103938"/>
            <a:ext cx="1881187" cy="276225"/>
          </a:xfrm>
          <a:prstGeom prst="rect">
            <a:avLst/>
          </a:prstGeom>
          <a:noFill/>
          <a:ln w="9525">
            <a:noFill/>
            <a:miter lim="800000"/>
            <a:headEnd/>
            <a:tailEnd/>
          </a:ln>
        </p:spPr>
        <p:txBody>
          <a:bodyPr>
            <a:spAutoFit/>
          </a:bodyPr>
          <a:lstStyle/>
          <a:p>
            <a:r>
              <a:rPr lang="en-US" sz="1200" b="1">
                <a:solidFill>
                  <a:srgbClr val="3333CC"/>
                </a:solidFill>
              </a:rPr>
              <a:t>Run = 2,988 total cases</a:t>
            </a:r>
          </a:p>
        </p:txBody>
      </p:sp>
      <p:sp>
        <p:nvSpPr>
          <p:cNvPr id="142" name="Oval 141"/>
          <p:cNvSpPr/>
          <p:nvPr/>
        </p:nvSpPr>
        <p:spPr>
          <a:xfrm>
            <a:off x="1995901" y="594058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 name="Oval 142"/>
          <p:cNvSpPr/>
          <p:nvPr/>
        </p:nvSpPr>
        <p:spPr>
          <a:xfrm>
            <a:off x="3074074" y="594058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4" name="Oval 143"/>
          <p:cNvSpPr/>
          <p:nvPr/>
        </p:nvSpPr>
        <p:spPr>
          <a:xfrm>
            <a:off x="4124952" y="594058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5" name="Oval 144"/>
          <p:cNvSpPr/>
          <p:nvPr/>
        </p:nvSpPr>
        <p:spPr>
          <a:xfrm>
            <a:off x="5189477" y="5940585"/>
            <a:ext cx="180000" cy="180000"/>
          </a:xfrm>
          <a:prstGeom prst="ellipse">
            <a:avLst/>
          </a:prstGeom>
          <a:solidFill>
            <a:schemeClr val="tx1"/>
          </a:solidFill>
          <a:scene3d>
            <a:camera prst="orthographicFront"/>
            <a:lightRig rig="threePt" dir="t"/>
          </a:scene3d>
          <a:sp3d prstMaterial="plastic">
            <a:bevelT/>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583" name="TextBox 149"/>
          <p:cNvSpPr txBox="1">
            <a:spLocks noChangeArrowheads="1"/>
          </p:cNvSpPr>
          <p:nvPr/>
        </p:nvSpPr>
        <p:spPr bwMode="auto">
          <a:xfrm>
            <a:off x="8016875" y="5302250"/>
            <a:ext cx="319088" cy="277813"/>
          </a:xfrm>
          <a:prstGeom prst="rect">
            <a:avLst/>
          </a:prstGeom>
          <a:noFill/>
          <a:ln w="9525">
            <a:noFill/>
            <a:miter lim="800000"/>
            <a:headEnd/>
            <a:tailEnd/>
          </a:ln>
        </p:spPr>
        <p:txBody>
          <a:bodyPr>
            <a:spAutoFit/>
          </a:bodyPr>
          <a:lstStyle/>
          <a:p>
            <a:pPr algn="ctr"/>
            <a:r>
              <a:rPr lang="en-US" sz="1200" b="1"/>
              <a:t>X</a:t>
            </a:r>
          </a:p>
        </p:txBody>
      </p:sp>
      <p:sp>
        <p:nvSpPr>
          <p:cNvPr id="89" name="Rounded Rectangle 88"/>
          <p:cNvSpPr/>
          <p:nvPr/>
        </p:nvSpPr>
        <p:spPr>
          <a:xfrm>
            <a:off x="7461250" y="2163763"/>
            <a:ext cx="1439863"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chemeClr val="tx1"/>
                </a:solidFill>
              </a:rPr>
              <a:t>Efficiency Tech Prices</a:t>
            </a:r>
            <a:br>
              <a:rPr lang="en-US" sz="1000" b="1" dirty="0">
                <a:solidFill>
                  <a:schemeClr val="tx1"/>
                </a:solidFill>
              </a:rPr>
            </a:br>
            <a:r>
              <a:rPr lang="en-US" sz="1000" b="1" dirty="0">
                <a:solidFill>
                  <a:schemeClr val="tx1"/>
                </a:solidFill>
              </a:rPr>
              <a:t>upper / lower</a:t>
            </a:r>
          </a:p>
        </p:txBody>
      </p:sp>
      <p:sp>
        <p:nvSpPr>
          <p:cNvPr id="92" name="Rounded Rectangle 91"/>
          <p:cNvSpPr/>
          <p:nvPr/>
        </p:nvSpPr>
        <p:spPr>
          <a:xfrm>
            <a:off x="7461250" y="5568950"/>
            <a:ext cx="1439863" cy="43180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0" rIns="0" anchor="ctr"/>
          <a:lstStyle/>
          <a:p>
            <a:pPr algn="ctr" fontAlgn="auto">
              <a:spcBef>
                <a:spcPts val="0"/>
              </a:spcBef>
              <a:spcAft>
                <a:spcPts val="0"/>
              </a:spcAft>
              <a:defRPr/>
            </a:pPr>
            <a:r>
              <a:rPr lang="en-US" sz="1000" b="1" dirty="0">
                <a:solidFill>
                  <a:srgbClr val="3333CC"/>
                </a:solidFill>
              </a:rPr>
              <a:t>3 yr / 17 yr</a:t>
            </a:r>
            <a:br>
              <a:rPr lang="en-US" sz="1000" b="1" dirty="0">
                <a:solidFill>
                  <a:srgbClr val="3333CC"/>
                </a:solidFill>
              </a:rPr>
            </a:br>
            <a:r>
              <a:rPr lang="en-US" sz="1000" b="1" dirty="0">
                <a:solidFill>
                  <a:srgbClr val="3333CC"/>
                </a:solidFill>
              </a:rPr>
              <a:t>Time Horizons</a:t>
            </a:r>
          </a:p>
        </p:txBody>
      </p:sp>
      <p:sp>
        <p:nvSpPr>
          <p:cNvPr id="19586" name="TextBox 92"/>
          <p:cNvSpPr txBox="1">
            <a:spLocks noChangeArrowheads="1"/>
          </p:cNvSpPr>
          <p:nvPr/>
        </p:nvSpPr>
        <p:spPr bwMode="auto">
          <a:xfrm>
            <a:off x="1389063" y="6138863"/>
            <a:ext cx="3646487" cy="246062"/>
          </a:xfrm>
          <a:prstGeom prst="rect">
            <a:avLst/>
          </a:prstGeom>
          <a:noFill/>
          <a:ln w="9525">
            <a:noFill/>
            <a:miter lim="800000"/>
            <a:headEnd/>
            <a:tailEnd/>
          </a:ln>
        </p:spPr>
        <p:txBody>
          <a:bodyPr>
            <a:spAutoFit/>
          </a:bodyPr>
          <a:lstStyle/>
          <a:p>
            <a:r>
              <a:rPr lang="en-US" sz="1000">
                <a:solidFill>
                  <a:srgbClr val="009900"/>
                </a:solidFill>
              </a:rPr>
              <a:t>Conv / HEV / Diesel / PHEVs (green outline) consume biofuel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5"/>
          <p:cNvSpPr>
            <a:spLocks noGrp="1"/>
          </p:cNvSpPr>
          <p:nvPr>
            <p:ph type="ctrTitle"/>
          </p:nvPr>
        </p:nvSpPr>
        <p:spPr>
          <a:xfrm>
            <a:off x="674688" y="2509838"/>
            <a:ext cx="7772400" cy="1470025"/>
          </a:xfrm>
        </p:spPr>
        <p:txBody>
          <a:bodyPr/>
          <a:lstStyle/>
          <a:p>
            <a:r>
              <a:rPr lang="en-US" sz="4000" smtClean="0"/>
              <a:t>Dashboard Tools</a:t>
            </a:r>
          </a:p>
        </p:txBody>
      </p:sp>
      <p:sp>
        <p:nvSpPr>
          <p:cNvPr id="20482"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0483" name="Slide Number Placeholder 4"/>
          <p:cNvSpPr>
            <a:spLocks noGrp="1"/>
          </p:cNvSpPr>
          <p:nvPr>
            <p:ph type="sldNum" sz="quarter" idx="11"/>
          </p:nvPr>
        </p:nvSpPr>
        <p:spPr>
          <a:noFill/>
        </p:spPr>
        <p:txBody>
          <a:bodyPr/>
          <a:lstStyle/>
          <a:p>
            <a:pPr fontAlgn="base">
              <a:spcBef>
                <a:spcPct val="0"/>
              </a:spcBef>
              <a:spcAft>
                <a:spcPct val="0"/>
              </a:spcAft>
            </a:pPr>
            <a:fld id="{C88303C3-0185-416F-B562-CFF1C8CE0403}" type="slidenum">
              <a:rPr lang="en-GB" smtClean="0">
                <a:ea typeface="MS PGothic" pitchFamily="34" charset="-128"/>
              </a:rPr>
              <a:pPr fontAlgn="base">
                <a:spcBef>
                  <a:spcPct val="0"/>
                </a:spcBef>
                <a:spcAft>
                  <a:spcPct val="0"/>
                </a:spcAft>
              </a:pPr>
              <a:t>5</a:t>
            </a:fld>
            <a:endParaRPr lang="en-GB" smtClean="0">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ChangeAspect="1" noChangeArrowheads="1"/>
          </p:cNvPicPr>
          <p:nvPr/>
        </p:nvPicPr>
        <p:blipFill>
          <a:blip r:embed="rId2"/>
          <a:srcRect/>
          <a:stretch>
            <a:fillRect/>
          </a:stretch>
        </p:blipFill>
        <p:spPr bwMode="auto">
          <a:xfrm>
            <a:off x="230188" y="785813"/>
            <a:ext cx="8648700" cy="5524500"/>
          </a:xfrm>
          <a:prstGeom prst="rect">
            <a:avLst/>
          </a:prstGeom>
          <a:noFill/>
          <a:ln w="9525">
            <a:noFill/>
            <a:miter lim="800000"/>
            <a:headEnd/>
            <a:tailEnd/>
          </a:ln>
        </p:spPr>
      </p:pic>
      <p:sp>
        <p:nvSpPr>
          <p:cNvPr id="21506" name="Title 1"/>
          <p:cNvSpPr>
            <a:spLocks noGrp="1"/>
          </p:cNvSpPr>
          <p:nvPr>
            <p:ph type="title"/>
          </p:nvPr>
        </p:nvSpPr>
        <p:spPr>
          <a:xfrm>
            <a:off x="0" y="0"/>
            <a:ext cx="9144000" cy="731838"/>
          </a:xfrm>
        </p:spPr>
        <p:txBody>
          <a:bodyPr/>
          <a:lstStyle/>
          <a:p>
            <a:r>
              <a:rPr lang="en-US" sz="1800" b="0" smtClean="0">
                <a:sym typeface="Wingdings" pitchFamily="2" charset="2"/>
              </a:rPr>
              <a:t></a:t>
            </a:r>
            <a:r>
              <a:rPr lang="en-US" sz="1800" smtClean="0">
                <a:sym typeface="Wingdings" pitchFamily="2" charset="2"/>
              </a:rPr>
              <a:t> </a:t>
            </a:r>
            <a:r>
              <a:rPr lang="en-US" sz="1800" smtClean="0"/>
              <a:t>Swimlane Charts for Case-by-Case Comparison of Vehicle Attributes</a:t>
            </a:r>
            <a:br>
              <a:rPr lang="en-US" sz="1800" smtClean="0"/>
            </a:br>
            <a:r>
              <a:rPr lang="en-US" sz="1400" b="0" smtClean="0"/>
              <a:t>Example: Tech Prices High; Fuel Low; 47,500 miles (3yr); Small Car; HC</a:t>
            </a:r>
          </a:p>
        </p:txBody>
      </p:sp>
      <p:sp>
        <p:nvSpPr>
          <p:cNvPr id="21507"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1508" name="Slide Number Placeholder 4"/>
          <p:cNvSpPr>
            <a:spLocks noGrp="1"/>
          </p:cNvSpPr>
          <p:nvPr>
            <p:ph type="sldNum" sz="quarter" idx="11"/>
          </p:nvPr>
        </p:nvSpPr>
        <p:spPr>
          <a:noFill/>
        </p:spPr>
        <p:txBody>
          <a:bodyPr/>
          <a:lstStyle/>
          <a:p>
            <a:pPr fontAlgn="base">
              <a:spcBef>
                <a:spcPct val="0"/>
              </a:spcBef>
              <a:spcAft>
                <a:spcPct val="0"/>
              </a:spcAft>
            </a:pPr>
            <a:fld id="{D6CF4DAF-B196-4AC0-8746-4D1B7D387553}" type="slidenum">
              <a:rPr lang="en-GB" smtClean="0">
                <a:ea typeface="MS PGothic" pitchFamily="34" charset="-128"/>
              </a:rPr>
              <a:pPr fontAlgn="base">
                <a:spcBef>
                  <a:spcPct val="0"/>
                </a:spcBef>
                <a:spcAft>
                  <a:spcPct val="0"/>
                </a:spcAft>
              </a:pPr>
              <a:t>6</a:t>
            </a:fld>
            <a:endParaRPr lang="en-GB" smtClean="0">
              <a:ea typeface="MS PGothic" pitchFamily="34" charset="-128"/>
            </a:endParaRPr>
          </a:p>
        </p:txBody>
      </p:sp>
      <p:sp>
        <p:nvSpPr>
          <p:cNvPr id="21509" name="TextBox 7"/>
          <p:cNvSpPr txBox="1">
            <a:spLocks noChangeArrowheads="1"/>
          </p:cNvSpPr>
          <p:nvPr/>
        </p:nvSpPr>
        <p:spPr bwMode="auto">
          <a:xfrm>
            <a:off x="796925" y="5092700"/>
            <a:ext cx="3582988" cy="461963"/>
          </a:xfrm>
          <a:prstGeom prst="rect">
            <a:avLst/>
          </a:prstGeom>
          <a:noFill/>
          <a:ln w="9525">
            <a:noFill/>
            <a:miter lim="800000"/>
            <a:headEnd/>
            <a:tailEnd/>
          </a:ln>
        </p:spPr>
        <p:txBody>
          <a:bodyPr>
            <a:spAutoFit/>
          </a:bodyPr>
          <a:lstStyle/>
          <a:p>
            <a:r>
              <a:rPr lang="en-US" sz="1200">
                <a:solidFill>
                  <a:srgbClr val="FF0000"/>
                </a:solidFill>
              </a:rPr>
              <a:t>Note: this example is 1 case of 384 cases that are generated in the Vehicle Attribute Model </a:t>
            </a:r>
          </a:p>
        </p:txBody>
      </p:sp>
      <p:sp>
        <p:nvSpPr>
          <p:cNvPr id="21510" name="TextBox 10"/>
          <p:cNvSpPr txBox="1">
            <a:spLocks noChangeArrowheads="1"/>
          </p:cNvSpPr>
          <p:nvPr/>
        </p:nvSpPr>
        <p:spPr bwMode="auto">
          <a:xfrm>
            <a:off x="5114925" y="5092700"/>
            <a:ext cx="3582988" cy="461963"/>
          </a:xfrm>
          <a:prstGeom prst="rect">
            <a:avLst/>
          </a:prstGeom>
          <a:noFill/>
          <a:ln w="9525">
            <a:noFill/>
            <a:miter lim="800000"/>
            <a:headEnd/>
            <a:tailEnd/>
          </a:ln>
        </p:spPr>
        <p:txBody>
          <a:bodyPr>
            <a:spAutoFit/>
          </a:bodyPr>
          <a:lstStyle/>
          <a:p>
            <a:r>
              <a:rPr lang="en-US" sz="1200">
                <a:solidFill>
                  <a:srgbClr val="FF0000"/>
                </a:solidFill>
              </a:rPr>
              <a:t>Note: this example is 1 case of 384 cases that are generated in the Vehicle Attribute Model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0" y="0"/>
            <a:ext cx="9144000" cy="731838"/>
          </a:xfrm>
        </p:spPr>
        <p:txBody>
          <a:bodyPr/>
          <a:lstStyle/>
          <a:p>
            <a:r>
              <a:rPr lang="en-US" sz="1800" b="0" smtClean="0">
                <a:sym typeface="Wingdings" pitchFamily="2" charset="2"/>
              </a:rPr>
              <a:t></a:t>
            </a:r>
            <a:r>
              <a:rPr lang="en-US" sz="1800" smtClean="0">
                <a:sym typeface="Wingdings" pitchFamily="2" charset="2"/>
              </a:rPr>
              <a:t> </a:t>
            </a:r>
            <a:r>
              <a:rPr lang="en-US" sz="1800" smtClean="0"/>
              <a:t>Case Dashboard for Vehicle Choice Model and VISION Outputs</a:t>
            </a:r>
            <a:br>
              <a:rPr lang="en-US" sz="1800" smtClean="0"/>
            </a:br>
            <a:r>
              <a:rPr lang="en-US" sz="1200" b="0" smtClean="0"/>
              <a:t>Example: All In; Tech Prices High; Petro Ref; Hydrogen High; Home Charging; 47,500 miles (3yr); No Advanced Biofuels</a:t>
            </a:r>
          </a:p>
        </p:txBody>
      </p:sp>
      <p:sp>
        <p:nvSpPr>
          <p:cNvPr id="22530"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2531" name="Slide Number Placeholder 4"/>
          <p:cNvSpPr>
            <a:spLocks noGrp="1"/>
          </p:cNvSpPr>
          <p:nvPr>
            <p:ph type="sldNum" sz="quarter" idx="11"/>
          </p:nvPr>
        </p:nvSpPr>
        <p:spPr>
          <a:noFill/>
        </p:spPr>
        <p:txBody>
          <a:bodyPr/>
          <a:lstStyle/>
          <a:p>
            <a:pPr fontAlgn="base">
              <a:spcBef>
                <a:spcPct val="0"/>
              </a:spcBef>
              <a:spcAft>
                <a:spcPct val="0"/>
              </a:spcAft>
            </a:pPr>
            <a:fld id="{4227022A-7E76-4DA0-8F81-5DBBF734E3C6}" type="slidenum">
              <a:rPr lang="en-GB" smtClean="0">
                <a:ea typeface="MS PGothic" pitchFamily="34" charset="-128"/>
              </a:rPr>
              <a:pPr fontAlgn="base">
                <a:spcBef>
                  <a:spcPct val="0"/>
                </a:spcBef>
                <a:spcAft>
                  <a:spcPct val="0"/>
                </a:spcAft>
              </a:pPr>
              <a:t>7</a:t>
            </a:fld>
            <a:endParaRPr lang="en-GB" smtClean="0">
              <a:ea typeface="MS PGothic" pitchFamily="34" charset="-128"/>
            </a:endParaRPr>
          </a:p>
        </p:txBody>
      </p:sp>
      <p:sp>
        <p:nvSpPr>
          <p:cNvPr id="22532" name="TextBox 10"/>
          <p:cNvSpPr txBox="1">
            <a:spLocks noChangeArrowheads="1"/>
          </p:cNvSpPr>
          <p:nvPr/>
        </p:nvSpPr>
        <p:spPr bwMode="auto">
          <a:xfrm>
            <a:off x="457200" y="5784850"/>
            <a:ext cx="8347075" cy="276225"/>
          </a:xfrm>
          <a:prstGeom prst="rect">
            <a:avLst/>
          </a:prstGeom>
          <a:noFill/>
          <a:ln w="9525">
            <a:noFill/>
            <a:miter lim="800000"/>
            <a:headEnd/>
            <a:tailEnd/>
          </a:ln>
        </p:spPr>
        <p:txBody>
          <a:bodyPr>
            <a:spAutoFit/>
          </a:bodyPr>
          <a:lstStyle/>
          <a:p>
            <a:r>
              <a:rPr lang="en-US" sz="1200">
                <a:solidFill>
                  <a:srgbClr val="FF0000"/>
                </a:solidFill>
              </a:rPr>
              <a:t>Note: this example is 1 case of 2,988 total cases that are generated by the Vehicle Choice Model and VISION Tool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86" y="1062838"/>
            <a:ext cx="9057736" cy="4547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0" y="0"/>
            <a:ext cx="9144000" cy="731838"/>
          </a:xfrm>
        </p:spPr>
        <p:txBody>
          <a:bodyPr/>
          <a:lstStyle/>
          <a:p>
            <a:r>
              <a:rPr lang="en-US" sz="1800" b="0" smtClean="0">
                <a:sym typeface="Wingdings" pitchFamily="2" charset="2"/>
              </a:rPr>
              <a:t></a:t>
            </a:r>
            <a:r>
              <a:rPr lang="en-US" sz="1800" smtClean="0">
                <a:sym typeface="Wingdings" pitchFamily="2" charset="2"/>
              </a:rPr>
              <a:t> </a:t>
            </a:r>
            <a:r>
              <a:rPr lang="en-US" sz="1800" smtClean="0"/>
              <a:t>Case Cluster Dashboard for Query of Output Characteristics</a:t>
            </a:r>
            <a:br>
              <a:rPr lang="en-US" sz="1800" smtClean="0"/>
            </a:br>
            <a:r>
              <a:rPr lang="en-US" sz="1200" b="0" smtClean="0"/>
              <a:t>Example: All In; 47,500 miles (3yr); 2050; Advanced Biofuels; average over all Oil Prices, Hydrogen Prices and Technology Prices</a:t>
            </a:r>
          </a:p>
        </p:txBody>
      </p:sp>
      <p:sp>
        <p:nvSpPr>
          <p:cNvPr id="23554"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3555" name="Slide Number Placeholder 4"/>
          <p:cNvSpPr>
            <a:spLocks noGrp="1"/>
          </p:cNvSpPr>
          <p:nvPr>
            <p:ph type="sldNum" sz="quarter" idx="11"/>
          </p:nvPr>
        </p:nvSpPr>
        <p:spPr>
          <a:noFill/>
        </p:spPr>
        <p:txBody>
          <a:bodyPr/>
          <a:lstStyle/>
          <a:p>
            <a:pPr fontAlgn="base">
              <a:spcBef>
                <a:spcPct val="0"/>
              </a:spcBef>
              <a:spcAft>
                <a:spcPct val="0"/>
              </a:spcAft>
            </a:pPr>
            <a:fld id="{EA621CD3-F908-47F3-AD41-C21D3686A49C}" type="slidenum">
              <a:rPr lang="en-GB" smtClean="0">
                <a:ea typeface="MS PGothic" pitchFamily="34" charset="-128"/>
              </a:rPr>
              <a:pPr fontAlgn="base">
                <a:spcBef>
                  <a:spcPct val="0"/>
                </a:spcBef>
                <a:spcAft>
                  <a:spcPct val="0"/>
                </a:spcAft>
              </a:pPr>
              <a:t>8</a:t>
            </a:fld>
            <a:endParaRPr lang="en-GB" smtClean="0">
              <a:ea typeface="MS PGothic" pitchFamily="34"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39851"/>
            <a:ext cx="9122400" cy="462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p:cNvSpPr>
            <a:spLocks noGrp="1"/>
          </p:cNvSpPr>
          <p:nvPr>
            <p:ph type="ctrTitle"/>
          </p:nvPr>
        </p:nvSpPr>
        <p:spPr>
          <a:xfrm>
            <a:off x="674688" y="2509838"/>
            <a:ext cx="7772400" cy="1470025"/>
          </a:xfrm>
        </p:spPr>
        <p:txBody>
          <a:bodyPr/>
          <a:lstStyle/>
          <a:p>
            <a:r>
              <a:rPr lang="en-US" sz="4000" smtClean="0"/>
              <a:t>Backup</a:t>
            </a:r>
          </a:p>
        </p:txBody>
      </p:sp>
      <p:sp>
        <p:nvSpPr>
          <p:cNvPr id="24578" name="Footer Placeholder 3"/>
          <p:cNvSpPr>
            <a:spLocks noGrp="1"/>
          </p:cNvSpPr>
          <p:nvPr>
            <p:ph type="ftr" sz="quarter" idx="10"/>
          </p:nvPr>
        </p:nvSpPr>
        <p:spPr>
          <a:noFill/>
        </p:spPr>
        <p:txBody>
          <a:bodyPr/>
          <a:lstStyle/>
          <a:p>
            <a:pPr fontAlgn="base">
              <a:spcBef>
                <a:spcPct val="0"/>
              </a:spcBef>
              <a:spcAft>
                <a:spcPct val="0"/>
              </a:spcAft>
            </a:pPr>
            <a:r>
              <a:rPr lang="en-US" smtClean="0">
                <a:ea typeface="MS PGothic" pitchFamily="34" charset="-128"/>
              </a:rPr>
              <a:t>DRAFT – DO NOT CITE OR QUOTE   For NPC Study Discussion Only</a:t>
            </a:r>
            <a:endParaRPr lang="en-GB" smtClean="0">
              <a:ea typeface="MS PGothic" pitchFamily="34" charset="-128"/>
            </a:endParaRPr>
          </a:p>
        </p:txBody>
      </p:sp>
      <p:sp>
        <p:nvSpPr>
          <p:cNvPr id="24579" name="Slide Number Placeholder 4"/>
          <p:cNvSpPr>
            <a:spLocks noGrp="1"/>
          </p:cNvSpPr>
          <p:nvPr>
            <p:ph type="sldNum" sz="quarter" idx="11"/>
          </p:nvPr>
        </p:nvSpPr>
        <p:spPr>
          <a:noFill/>
        </p:spPr>
        <p:txBody>
          <a:bodyPr/>
          <a:lstStyle/>
          <a:p>
            <a:pPr fontAlgn="base">
              <a:spcBef>
                <a:spcPct val="0"/>
              </a:spcBef>
              <a:spcAft>
                <a:spcPct val="0"/>
              </a:spcAft>
            </a:pPr>
            <a:fld id="{E53CD592-A747-4F36-843D-AEC16D085D53}" type="slidenum">
              <a:rPr lang="en-GB" smtClean="0">
                <a:ea typeface="MS PGothic" pitchFamily="34" charset="-128"/>
              </a:rPr>
              <a:pPr fontAlgn="base">
                <a:spcBef>
                  <a:spcPct val="0"/>
                </a:spcBef>
                <a:spcAft>
                  <a:spcPct val="0"/>
                </a:spcAft>
              </a:pPr>
              <a:t>9</a:t>
            </a:fld>
            <a:endParaRPr lang="en-GB" smtClean="0">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PC">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NPC</Template>
  <TotalTime>32555</TotalTime>
  <Words>632</Words>
  <Application>Microsoft Office PowerPoint</Application>
  <PresentationFormat>On-screen Show (4:3)</PresentationFormat>
  <Paragraphs>176</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NPC</vt:lpstr>
      <vt:lpstr>NPC Future Transportation Fuels Study Overview of Light Duty Vehicle Analytical Models and Tools</vt:lpstr>
      <vt:lpstr>PowerPoint Presentation</vt:lpstr>
      <vt:lpstr>PowerPoint Presentation</vt:lpstr>
      <vt:lpstr>Case Structure and Terminology</vt:lpstr>
      <vt:lpstr>Dashboard Tools</vt:lpstr>
      <vt:lpstr> Swimlane Charts for Case-by-Case Comparison of Vehicle Attributes Example: Tech Prices High; Fuel Low; 47,500 miles (3yr); Small Car; HC</vt:lpstr>
      <vt:lpstr> Case Dashboard for Vehicle Choice Model and VISION Outputs Example: All In; Tech Prices High; Petro Ref; Hydrogen High; Home Charging; 47,500 miles (3yr); No Advanced Biofuels</vt:lpstr>
      <vt:lpstr> Case Cluster Dashboard for Query of Output Characteristics Example: All In; 47,500 miles (3yr); 2050; Advanced Biofuels; average over all Oil Prices, Hydrogen Prices and Technology Prices</vt:lpstr>
      <vt:lpstr>Backup</vt:lpstr>
      <vt:lpstr>Shared Systems across Vehicle Technology Subgroups </vt:lpstr>
      <vt:lpstr>Toggle Detail and Case Combinations </vt:lpstr>
    </vt:vector>
  </TitlesOfParts>
  <Company>GM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 provides upper and lower bounds on cost of fuel economy</dc:title>
  <dc:creator>Ian J Sutherland</dc:creator>
  <cp:lastModifiedBy>Ian J Sutherland</cp:lastModifiedBy>
  <cp:revision>468</cp:revision>
  <dcterms:created xsi:type="dcterms:W3CDTF">2011-03-30T17:13:25Z</dcterms:created>
  <dcterms:modified xsi:type="dcterms:W3CDTF">2012-04-26T18:40:13Z</dcterms:modified>
</cp:coreProperties>
</file>